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2"/>
  </p:notesMasterIdLst>
  <p:sldIdLst>
    <p:sldId id="256" r:id="rId2"/>
    <p:sldId id="257" r:id="rId3"/>
    <p:sldId id="258" r:id="rId4"/>
    <p:sldId id="329" r:id="rId5"/>
    <p:sldId id="330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32" r:id="rId15"/>
    <p:sldId id="333" r:id="rId16"/>
    <p:sldId id="344" r:id="rId17"/>
    <p:sldId id="334" r:id="rId18"/>
    <p:sldId id="345" r:id="rId19"/>
    <p:sldId id="346" r:id="rId20"/>
    <p:sldId id="347" r:id="rId21"/>
    <p:sldId id="348" r:id="rId22"/>
    <p:sldId id="349" r:id="rId23"/>
    <p:sldId id="351" r:id="rId24"/>
    <p:sldId id="350" r:id="rId25"/>
    <p:sldId id="352" r:id="rId26"/>
    <p:sldId id="354" r:id="rId27"/>
    <p:sldId id="355" r:id="rId28"/>
    <p:sldId id="356" r:id="rId29"/>
    <p:sldId id="353" r:id="rId30"/>
    <p:sldId id="357" r:id="rId31"/>
    <p:sldId id="358" r:id="rId32"/>
    <p:sldId id="359" r:id="rId33"/>
    <p:sldId id="360" r:id="rId34"/>
    <p:sldId id="362" r:id="rId35"/>
    <p:sldId id="361" r:id="rId36"/>
    <p:sldId id="363" r:id="rId37"/>
    <p:sldId id="364" r:id="rId38"/>
    <p:sldId id="365" r:id="rId39"/>
    <p:sldId id="366" r:id="rId40"/>
    <p:sldId id="331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9554300-072E-4868-96E4-B09D4D7D109C}">
          <p14:sldIdLst>
            <p14:sldId id="256"/>
            <p14:sldId id="257"/>
          </p14:sldIdLst>
        </p14:section>
        <p14:section name="코딩이란?" id="{2FFC21BA-4995-4A3E-BA9D-F0056EF0D290}">
          <p14:sldIdLst>
            <p14:sldId id="258"/>
            <p14:sldId id="329"/>
          </p14:sldIdLst>
        </p14:section>
        <p14:section name="스크래치 소개 및 특성" id="{FA2E3FF7-3FF1-473A-A7C7-248CC93BF15B}">
          <p14:sldIdLst>
            <p14:sldId id="330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32"/>
            <p14:sldId id="333"/>
            <p14:sldId id="344"/>
            <p14:sldId id="334"/>
            <p14:sldId id="345"/>
            <p14:sldId id="346"/>
            <p14:sldId id="347"/>
            <p14:sldId id="348"/>
            <p14:sldId id="349"/>
            <p14:sldId id="351"/>
            <p14:sldId id="350"/>
            <p14:sldId id="352"/>
          </p14:sldIdLst>
        </p14:section>
        <p14:section name="파이썬 소개 및 특성" id="{5883037B-8804-4F43-B7D3-9C5181940D16}">
          <p14:sldIdLst>
            <p14:sldId id="354"/>
            <p14:sldId id="355"/>
            <p14:sldId id="356"/>
            <p14:sldId id="353"/>
            <p14:sldId id="357"/>
            <p14:sldId id="358"/>
            <p14:sldId id="359"/>
            <p14:sldId id="360"/>
            <p14:sldId id="362"/>
            <p14:sldId id="361"/>
            <p14:sldId id="363"/>
            <p14:sldId id="364"/>
            <p14:sldId id="365"/>
            <p14:sldId id="366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16" userDrawn="1">
          <p15:clr>
            <a:srgbClr val="A4A3A4"/>
          </p15:clr>
        </p15:guide>
        <p15:guide id="2" pos="725" userDrawn="1">
          <p15:clr>
            <a:srgbClr val="A4A3A4"/>
          </p15:clr>
        </p15:guide>
        <p15:guide id="3" orient="horz" pos="3816" userDrawn="1">
          <p15:clr>
            <a:srgbClr val="A4A3A4"/>
          </p15:clr>
        </p15:guide>
        <p15:guide id="4" pos="50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3" autoAdjust="0"/>
    <p:restoredTop sz="94660"/>
  </p:normalViewPr>
  <p:slideViewPr>
    <p:cSldViewPr snapToGrid="0" showGuides="1">
      <p:cViewPr varScale="1">
        <p:scale>
          <a:sx n="155" d="100"/>
          <a:sy n="155" d="100"/>
        </p:scale>
        <p:origin x="2070" y="114"/>
      </p:cViewPr>
      <p:guideLst>
        <p:guide orient="horz" pos="1616"/>
        <p:guide pos="725"/>
        <p:guide orient="horz" pos="3816"/>
        <p:guide pos="50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24FEF-47CF-411E-B7DC-4026B7839896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BD457-3F27-4BE0-BED7-B240DF4EA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166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663" y="802299"/>
            <a:ext cx="8638674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663" y="3531205"/>
            <a:ext cx="8638674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252663" y="3514271"/>
            <a:ext cx="8638674" cy="16934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C7C114F-1D38-FF73-71E6-2C8CF05DE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48255" y="6354422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8479F7DA-7806-4DDC-B013-781AF7A77E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412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79" y="100669"/>
            <a:ext cx="8644689" cy="104923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679" y="1281363"/>
            <a:ext cx="8644689" cy="4770518"/>
          </a:xfrm>
        </p:spPr>
        <p:txBody>
          <a:bodyPr anchor="t"/>
          <a:lstStyle>
            <a:lvl1pPr marL="177800" indent="-177800">
              <a:defRPr b="1"/>
            </a:lvl1pPr>
            <a:lvl2pPr marL="355600" indent="-177800">
              <a:buFont typeface="Wingdings" panose="05000000000000000000" pitchFamily="2" charset="2"/>
              <a:buChar char="§"/>
              <a:defRPr sz="1800"/>
            </a:lvl2pPr>
            <a:lvl3pPr marL="539750" indent="-184150">
              <a:buFont typeface="Wingdings" panose="05000000000000000000" pitchFamily="2" charset="2"/>
              <a:buChar char="Ø"/>
              <a:defRPr sz="1800"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258679" y="1149904"/>
            <a:ext cx="864468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05C341A-8964-33CF-13E3-2B8DCD293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48255" y="6354422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08962E5-C5D6-417C-9423-B093B04DA53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48255" y="6354422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8479F7DA-7806-4DDC-B013-781AF7A77E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06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cratch.mit.edu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F1606-32DE-F550-2AE0-1D48BE005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711" y="802299"/>
            <a:ext cx="8626642" cy="2541431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altLang="ko-KR" sz="3200" dirty="0"/>
            </a:br>
            <a:br>
              <a:rPr lang="en-US" altLang="ko-KR" sz="3200" dirty="0"/>
            </a:br>
            <a:br>
              <a:rPr lang="en-US" altLang="ko-KR" dirty="0"/>
            </a:br>
            <a:r>
              <a:rPr lang="en-US" altLang="ko-KR" sz="4000" spc="-150" dirty="0"/>
              <a:t>2. </a:t>
            </a:r>
            <a:r>
              <a:rPr lang="ko-KR" altLang="en-US" sz="4000" spc="-150" dirty="0"/>
              <a:t>스크래치와 파이썬 프로그래밍 기초 실습</a:t>
            </a:r>
            <a:endParaRPr lang="ko-KR" altLang="en-US" spc="-15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E6CD68-C69D-E2A6-253A-5518BCC5F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711" y="3531205"/>
            <a:ext cx="8626642" cy="97762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B0529-D81D-5DA4-94EA-0DAF519D9575}"/>
              </a:ext>
            </a:extLst>
          </p:cNvPr>
          <p:cNvSpPr txBox="1"/>
          <p:nvPr/>
        </p:nvSpPr>
        <p:spPr>
          <a:xfrm>
            <a:off x="270711" y="614824"/>
            <a:ext cx="4602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컴퓨팅적 사고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363B20-E788-18DB-803E-1FA83EA34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479F7DA-7806-4DDC-B013-781AF7A77E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008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813D15C-8078-7DF2-AB35-823F4BEC2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1"/>
            <a:ext cx="6842124" cy="34864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스크래치 </a:t>
            </a:r>
            <a:r>
              <a:rPr lang="ko-KR" altLang="en-US" b="1" dirty="0" err="1">
                <a:solidFill>
                  <a:srgbClr val="0000FF"/>
                </a:solidFill>
              </a:rPr>
              <a:t>계정만들기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358775" lvl="1" indent="-179388"/>
            <a:r>
              <a:rPr lang="ko-KR" altLang="en-US" sz="1800" dirty="0"/>
              <a:t>자신의 </a:t>
            </a:r>
            <a:r>
              <a:rPr lang="ko-KR" altLang="en-US" sz="1800" dirty="0" err="1"/>
              <a:t>이메일주소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입력후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계정만들기</a:t>
            </a:r>
            <a:r>
              <a:rPr lang="ko-KR" altLang="en-US" sz="1800" dirty="0"/>
              <a:t> 클릭</a:t>
            </a:r>
            <a:endParaRPr lang="en-US" altLang="ko-KR" sz="1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9F49BB-D6BF-02C6-3D46-53CC4B85E131}"/>
              </a:ext>
            </a:extLst>
          </p:cNvPr>
          <p:cNvSpPr/>
          <p:nvPr/>
        </p:nvSpPr>
        <p:spPr>
          <a:xfrm>
            <a:off x="4089401" y="3429000"/>
            <a:ext cx="984250" cy="349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8B1591-2797-7C6D-7E0C-857174DCD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274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5FE2B3E-271A-5D52-529E-549E82A45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0"/>
            <a:ext cx="6877050" cy="34864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스크래치 </a:t>
            </a:r>
            <a:r>
              <a:rPr lang="ko-KR" altLang="en-US" b="1" dirty="0" err="1">
                <a:solidFill>
                  <a:srgbClr val="0000FF"/>
                </a:solidFill>
              </a:rPr>
              <a:t>계정만들기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358775" lvl="1" indent="-179388"/>
            <a:r>
              <a:rPr lang="ko-KR" altLang="en-US" sz="1800" dirty="0"/>
              <a:t>시작하기 클릭 </a:t>
            </a:r>
            <a:endParaRPr lang="en-US" altLang="ko-KR" sz="1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9F49BB-D6BF-02C6-3D46-53CC4B85E131}"/>
              </a:ext>
            </a:extLst>
          </p:cNvPr>
          <p:cNvSpPr/>
          <p:nvPr/>
        </p:nvSpPr>
        <p:spPr>
          <a:xfrm>
            <a:off x="3975100" y="3987800"/>
            <a:ext cx="1238250" cy="298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3B8261-9162-1801-889E-1AC5A5E08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119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944182-1927-478C-6F5F-ADAA87323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0"/>
            <a:ext cx="6877050" cy="32660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스크래치 </a:t>
            </a:r>
            <a:r>
              <a:rPr lang="ko-KR" altLang="en-US" b="1" dirty="0" err="1">
                <a:solidFill>
                  <a:srgbClr val="0000FF"/>
                </a:solidFill>
              </a:rPr>
              <a:t>계정만들기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358775" lvl="1" indent="-179388"/>
            <a:r>
              <a:rPr lang="ko-KR" altLang="en-US" sz="1800" dirty="0"/>
              <a:t>입력한 이메일에 계정 확인</a:t>
            </a:r>
            <a:endParaRPr lang="en-US" altLang="ko-KR" sz="1800" dirty="0"/>
          </a:p>
          <a:p>
            <a:pPr marL="358775" lvl="1" indent="-179388"/>
            <a:r>
              <a:rPr lang="ko-KR" altLang="en-US" sz="1800" dirty="0"/>
              <a:t>계정인증 클릭</a:t>
            </a:r>
            <a:endParaRPr lang="en-US" altLang="ko-KR" sz="1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9F49BB-D6BF-02C6-3D46-53CC4B85E131}"/>
              </a:ext>
            </a:extLst>
          </p:cNvPr>
          <p:cNvSpPr/>
          <p:nvPr/>
        </p:nvSpPr>
        <p:spPr>
          <a:xfrm>
            <a:off x="3801918" y="3975966"/>
            <a:ext cx="346364" cy="271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A97D3A-62ED-DA56-7ACD-46AF45EA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7300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스크래치 </a:t>
            </a:r>
            <a:r>
              <a:rPr lang="ko-KR" altLang="en-US" b="1" dirty="0" err="1">
                <a:solidFill>
                  <a:srgbClr val="0000FF"/>
                </a:solidFill>
              </a:rPr>
              <a:t>계정만들기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358775" lvl="1" indent="-179388"/>
            <a:r>
              <a:rPr lang="ko-KR" altLang="en-US" sz="1800" dirty="0"/>
              <a:t>만들기 클릭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A1D714-1499-0BAA-94F0-361F3F34E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0"/>
            <a:ext cx="6877050" cy="34864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824371-7396-A1A3-5E5F-719CE44350B1}"/>
              </a:ext>
            </a:extLst>
          </p:cNvPr>
          <p:cNvSpPr/>
          <p:nvPr/>
        </p:nvSpPr>
        <p:spPr>
          <a:xfrm>
            <a:off x="3530600" y="2565400"/>
            <a:ext cx="209550" cy="88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C42F6F-D526-56F8-FF93-1E7358222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387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스크래치 </a:t>
            </a:r>
            <a:r>
              <a:rPr lang="ko-KR" altLang="en-US" b="1" dirty="0" err="1">
                <a:solidFill>
                  <a:srgbClr val="0000FF"/>
                </a:solidFill>
              </a:rPr>
              <a:t>계정만들기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358775" lvl="1" indent="-179388"/>
            <a:r>
              <a:rPr lang="ko-KR" altLang="en-US" sz="1800" dirty="0"/>
              <a:t>완료된 화면 </a:t>
            </a:r>
            <a:endParaRPr lang="en-US" altLang="ko-KR" sz="1800" dirty="0"/>
          </a:p>
          <a:p>
            <a:pPr marL="358775" lvl="1" indent="-179388"/>
            <a:r>
              <a:rPr lang="ko-KR" altLang="en-US" sz="1800" dirty="0"/>
              <a:t>앞으로 스크래치 실습할 화면</a:t>
            </a: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C8BD91-68AC-62C1-ED7B-292F2FAB2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0"/>
            <a:ext cx="6877050" cy="348648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DB8C1D-441C-061B-7FD7-F6E0EF15C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045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스크래치 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en-US" altLang="ko-KR" sz="1800" dirty="0"/>
              <a:t>① </a:t>
            </a:r>
            <a:r>
              <a:rPr lang="ko-KR" altLang="en-US" sz="1800" dirty="0"/>
              <a:t>무대영역</a:t>
            </a:r>
            <a:r>
              <a:rPr lang="en-US" altLang="ko-KR" sz="1800" dirty="0"/>
              <a:t>, ② </a:t>
            </a:r>
            <a:r>
              <a:rPr lang="ko-KR" altLang="en-US" sz="1800" dirty="0"/>
              <a:t>블록영역</a:t>
            </a:r>
            <a:r>
              <a:rPr lang="en-US" altLang="ko-KR" sz="1800" dirty="0"/>
              <a:t>, ③</a:t>
            </a:r>
            <a:r>
              <a:rPr lang="ko-KR" altLang="en-US" sz="1800" dirty="0" err="1"/>
              <a:t>스크랩트</a:t>
            </a:r>
            <a:r>
              <a:rPr lang="ko-KR" altLang="en-US" sz="1800" dirty="0"/>
              <a:t> 영역</a:t>
            </a:r>
            <a:r>
              <a:rPr lang="en-US" altLang="ko-KR" sz="1800" dirty="0"/>
              <a:t>,  ④</a:t>
            </a:r>
            <a:r>
              <a:rPr lang="ko-KR" altLang="en-US" sz="1800" dirty="0"/>
              <a:t>무대디자인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en-US" altLang="ko-KR" sz="1800" dirty="0"/>
              <a:t>⑤ </a:t>
            </a:r>
            <a:r>
              <a:rPr lang="ko-KR" altLang="en-US" sz="1800" dirty="0" err="1"/>
              <a:t>스프라이트</a:t>
            </a:r>
            <a:r>
              <a:rPr lang="ko-KR" altLang="en-US" sz="1800" dirty="0"/>
              <a:t> 목록으로 구성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687363-AE76-81CD-8DF4-3DD93A174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0"/>
            <a:ext cx="6877050" cy="34864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F3D6743-50F1-B55E-9690-2231BFFF02AF}"/>
              </a:ext>
            </a:extLst>
          </p:cNvPr>
          <p:cNvSpPr/>
          <p:nvPr/>
        </p:nvSpPr>
        <p:spPr>
          <a:xfrm>
            <a:off x="6705600" y="2813050"/>
            <a:ext cx="1322388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>
                <a:solidFill>
                  <a:srgbClr val="FF0000"/>
                </a:solidFill>
                <a:latin typeface="Abadi" panose="020F0502020204030204" pitchFamily="34" charset="0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11857F-7133-8F95-DC2A-CD7FEDA91D7E}"/>
              </a:ext>
            </a:extLst>
          </p:cNvPr>
          <p:cNvSpPr/>
          <p:nvPr/>
        </p:nvSpPr>
        <p:spPr>
          <a:xfrm>
            <a:off x="1150938" y="2730500"/>
            <a:ext cx="868362" cy="3290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b="1" dirty="0">
                <a:solidFill>
                  <a:srgbClr val="FF0000"/>
                </a:solidFill>
                <a:latin typeface="Abadi" panose="020F0502020204030204" pitchFamily="34" charset="0"/>
              </a:rPr>
              <a:t>        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9FDC3E-B7C7-B7BE-2A58-D2DAB98FAC9C}"/>
              </a:ext>
            </a:extLst>
          </p:cNvPr>
          <p:cNvSpPr/>
          <p:nvPr/>
        </p:nvSpPr>
        <p:spPr>
          <a:xfrm>
            <a:off x="2043196" y="2813050"/>
            <a:ext cx="4605253" cy="3208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>
                <a:solidFill>
                  <a:srgbClr val="FF0000"/>
                </a:solidFill>
                <a:latin typeface="Abadi" panose="020F0502020204030204" pitchFamily="34" charset="0"/>
              </a:rPr>
              <a:t>③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44E6E9-5742-D2BB-540D-FA3BB977ED09}"/>
              </a:ext>
            </a:extLst>
          </p:cNvPr>
          <p:cNvSpPr/>
          <p:nvPr/>
        </p:nvSpPr>
        <p:spPr>
          <a:xfrm>
            <a:off x="7798594" y="3819552"/>
            <a:ext cx="219868" cy="2232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B42C43-5232-D156-4067-80D2583FD89E}"/>
              </a:ext>
            </a:extLst>
          </p:cNvPr>
          <p:cNvSpPr/>
          <p:nvPr/>
        </p:nvSpPr>
        <p:spPr>
          <a:xfrm>
            <a:off x="6704156" y="3838602"/>
            <a:ext cx="1056337" cy="2201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>
                <a:solidFill>
                  <a:srgbClr val="FF0000"/>
                </a:solidFill>
                <a:latin typeface="Abadi" panose="020F0502020204030204" pitchFamily="34" charset="0"/>
              </a:rPr>
              <a:t> </a:t>
            </a:r>
          </a:p>
          <a:p>
            <a:endParaRPr lang="en-US" altLang="ko-KR" b="1" dirty="0">
              <a:solidFill>
                <a:srgbClr val="FF0000"/>
              </a:solidFill>
              <a:latin typeface="Abadi" panose="020F0502020204030204" pitchFamily="34" charset="0"/>
            </a:endParaRPr>
          </a:p>
          <a:p>
            <a:endParaRPr lang="en-US" altLang="ko-KR" b="1" dirty="0">
              <a:solidFill>
                <a:srgbClr val="FF0000"/>
              </a:solidFill>
              <a:latin typeface="Abadi" panose="020F0502020204030204" pitchFamily="34" charset="0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Abadi" panose="020F0502020204030204" pitchFamily="34" charset="0"/>
              </a:rPr>
              <a:t>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7F5CC3-E563-153C-8C4B-1FB08E37A80A}"/>
              </a:ext>
            </a:extLst>
          </p:cNvPr>
          <p:cNvSpPr txBox="1"/>
          <p:nvPr/>
        </p:nvSpPr>
        <p:spPr>
          <a:xfrm>
            <a:off x="7745663" y="4620711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Abadi" panose="020F0502020204030204" pitchFamily="34" charset="0"/>
              </a:rPr>
              <a:t>④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7EF0E8-B533-3404-070A-B637DAE3E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567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스크래치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en-US" altLang="ko-KR" sz="1800" dirty="0"/>
              <a:t>①</a:t>
            </a:r>
            <a:r>
              <a:rPr lang="ko-KR" altLang="en-US" sz="1800" dirty="0"/>
              <a:t>무대영역</a:t>
            </a:r>
            <a:r>
              <a:rPr lang="en-US" altLang="ko-KR" sz="1800" dirty="0"/>
              <a:t>: </a:t>
            </a:r>
            <a:r>
              <a:rPr lang="ko-KR" altLang="en-US" sz="1800" dirty="0"/>
              <a:t>코딩을 실행하면</a:t>
            </a:r>
            <a:r>
              <a:rPr lang="en-US" altLang="ko-KR" sz="1800" dirty="0"/>
              <a:t> </a:t>
            </a:r>
            <a:r>
              <a:rPr lang="ko-KR" altLang="en-US" sz="1800" dirty="0"/>
              <a:t>결과를 보여주는 영역</a:t>
            </a:r>
            <a:endParaRPr lang="en-US" altLang="ko-KR" sz="1800" dirty="0"/>
          </a:p>
          <a:p>
            <a:pPr lvl="1"/>
            <a:r>
              <a:rPr lang="en-US" altLang="ko-KR" sz="1800" dirty="0"/>
              <a:t>②</a:t>
            </a:r>
            <a:r>
              <a:rPr lang="ko-KR" altLang="en-US" sz="1800" dirty="0"/>
              <a:t>블록영역</a:t>
            </a:r>
            <a:r>
              <a:rPr lang="en-US" altLang="ko-KR" sz="1800" dirty="0"/>
              <a:t>:  </a:t>
            </a:r>
            <a:r>
              <a:rPr lang="ko-KR" altLang="en-US" sz="1800" dirty="0"/>
              <a:t>코딩을 위한 다양한 블록들이 존재하는 영역</a:t>
            </a:r>
            <a:endParaRPr lang="en-US" altLang="ko-KR" sz="1800" dirty="0"/>
          </a:p>
          <a:p>
            <a:pPr lvl="1"/>
            <a:r>
              <a:rPr lang="en-US" altLang="ko-KR" sz="1800" dirty="0"/>
              <a:t>③</a:t>
            </a:r>
            <a:r>
              <a:rPr lang="ko-KR" altLang="en-US" sz="1800" dirty="0" err="1"/>
              <a:t>스크랩트</a:t>
            </a:r>
            <a:r>
              <a:rPr lang="ko-KR" altLang="en-US" sz="1800" dirty="0"/>
              <a:t> 영역</a:t>
            </a:r>
            <a:r>
              <a:rPr lang="en-US" altLang="ko-KR" sz="1800" dirty="0"/>
              <a:t>: </a:t>
            </a:r>
            <a:r>
              <a:rPr lang="ko-KR" altLang="en-US" sz="1800" dirty="0"/>
              <a:t>블록들을 조합하는 영역으로</a:t>
            </a:r>
            <a:r>
              <a:rPr lang="en-US" altLang="ko-KR" sz="1800" dirty="0"/>
              <a:t>, </a:t>
            </a:r>
            <a:r>
              <a:rPr lang="ko-KR" altLang="en-US" sz="1800" dirty="0"/>
              <a:t>해당 부분</a:t>
            </a:r>
            <a:r>
              <a:rPr lang="ko-KR" altLang="en-US" dirty="0"/>
              <a:t>에서 실습을 진행</a:t>
            </a:r>
            <a:endParaRPr lang="en-US" altLang="ko-KR" sz="1800" dirty="0"/>
          </a:p>
          <a:p>
            <a:pPr lvl="1"/>
            <a:r>
              <a:rPr lang="en-US" altLang="ko-KR" sz="1800" dirty="0"/>
              <a:t>④</a:t>
            </a:r>
            <a:r>
              <a:rPr lang="ko-KR" altLang="en-US" sz="1800" dirty="0"/>
              <a:t>무대디자인</a:t>
            </a:r>
            <a:r>
              <a:rPr lang="en-US" altLang="ko-KR" sz="1800" dirty="0"/>
              <a:t>: </a:t>
            </a:r>
            <a:r>
              <a:rPr lang="ko-KR" altLang="en-US" sz="1800" dirty="0"/>
              <a:t>무대영역의 배경을 설정하는 영역</a:t>
            </a:r>
            <a:endParaRPr lang="en-US" altLang="ko-KR" sz="1800" dirty="0"/>
          </a:p>
          <a:p>
            <a:pPr lvl="1"/>
            <a:r>
              <a:rPr lang="en-US" altLang="ko-KR" sz="1800" dirty="0"/>
              <a:t>⑤</a:t>
            </a:r>
            <a:r>
              <a:rPr lang="ko-KR" altLang="en-US" sz="1800" dirty="0" err="1"/>
              <a:t>스프라이트</a:t>
            </a:r>
            <a:r>
              <a:rPr lang="ko-KR" altLang="en-US" sz="1800" dirty="0"/>
              <a:t> 목록</a:t>
            </a:r>
            <a:r>
              <a:rPr lang="en-US" altLang="ko-KR" sz="1800" dirty="0"/>
              <a:t>: </a:t>
            </a:r>
            <a:r>
              <a:rPr lang="ko-KR" altLang="en-US" sz="1800" dirty="0"/>
              <a:t>무대영역에서 움직이는 캐릭터</a:t>
            </a:r>
            <a:r>
              <a:rPr lang="en-US" altLang="ko-KR" sz="1800" dirty="0"/>
              <a:t>(</a:t>
            </a:r>
            <a:r>
              <a:rPr lang="ko-KR" altLang="en-US" sz="1800" dirty="0" err="1"/>
              <a:t>스프라이트</a:t>
            </a:r>
            <a:r>
              <a:rPr lang="en-US" altLang="ko-KR" sz="1800" dirty="0"/>
              <a:t>)</a:t>
            </a:r>
            <a:r>
              <a:rPr lang="ko-KR" altLang="en-US" sz="1800" dirty="0"/>
              <a:t>들을 </a:t>
            </a:r>
            <a:br>
              <a:rPr lang="en-US" altLang="ko-KR" sz="1800" dirty="0"/>
            </a:br>
            <a:r>
              <a:rPr lang="en-US" altLang="ko-KR" sz="1800" dirty="0"/>
              <a:t>    </a:t>
            </a:r>
            <a:r>
              <a:rPr lang="ko-KR" altLang="en-US" sz="1800" dirty="0"/>
              <a:t>변경하는 영역</a:t>
            </a:r>
            <a:endParaRPr lang="en-US" altLang="ko-KR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46A3C6-D622-3C2F-2340-C4B7F0930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15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스크래치 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357188" lvl="1" indent="-179388"/>
            <a:r>
              <a:rPr lang="ko-KR" altLang="en-US" dirty="0"/>
              <a:t>예제 </a:t>
            </a:r>
            <a:r>
              <a:rPr lang="en-US" altLang="ko-KR" dirty="0"/>
              <a:t>1) </a:t>
            </a:r>
            <a:r>
              <a:rPr lang="ko-KR" altLang="en-US" dirty="0" err="1"/>
              <a:t>스프라이트</a:t>
            </a:r>
            <a:r>
              <a:rPr lang="ko-KR" altLang="en-US" dirty="0"/>
              <a:t> 말하기</a:t>
            </a:r>
            <a:endParaRPr lang="en-US" altLang="ko-KR" dirty="0"/>
          </a:p>
          <a:p>
            <a:pPr marL="542925" lvl="2" indent="-179388"/>
            <a:r>
              <a:rPr lang="en-US" altLang="ko-KR" dirty="0"/>
              <a:t>1. </a:t>
            </a:r>
            <a:r>
              <a:rPr lang="ko-KR" altLang="en-US" dirty="0" err="1"/>
              <a:t>스프라이트</a:t>
            </a:r>
            <a:r>
              <a:rPr lang="ko-KR" altLang="en-US" dirty="0"/>
              <a:t> 목록에서 </a:t>
            </a:r>
            <a:r>
              <a:rPr lang="ko-KR" altLang="en-US" dirty="0" err="1"/>
              <a:t>스프라이트</a:t>
            </a:r>
            <a:r>
              <a:rPr lang="ko-KR" altLang="en-US" dirty="0"/>
              <a:t> 클릭 </a:t>
            </a:r>
            <a:r>
              <a:rPr lang="en-US" altLang="ko-KR" dirty="0"/>
              <a:t>(</a:t>
            </a:r>
            <a:r>
              <a:rPr lang="ko-KR" altLang="en-US" dirty="0" err="1"/>
              <a:t>스프라이트</a:t>
            </a:r>
            <a:r>
              <a:rPr lang="ko-KR" altLang="en-US" dirty="0"/>
              <a:t> 블록영역 활성화</a:t>
            </a:r>
            <a:r>
              <a:rPr lang="en-US" altLang="ko-KR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21FF34-0A4A-2BE9-2A64-F89956165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1"/>
            <a:ext cx="6877050" cy="3486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5888CC-9F7D-AC5E-9A5B-1C249EBC63DA}"/>
              </a:ext>
            </a:extLst>
          </p:cNvPr>
          <p:cNvSpPr txBox="1"/>
          <p:nvPr/>
        </p:nvSpPr>
        <p:spPr>
          <a:xfrm>
            <a:off x="6991350" y="4129186"/>
            <a:ext cx="56480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BFD28-EF7C-D72C-802E-FB32774C539C}"/>
              </a:ext>
            </a:extLst>
          </p:cNvPr>
          <p:cNvSpPr/>
          <p:nvPr/>
        </p:nvSpPr>
        <p:spPr>
          <a:xfrm>
            <a:off x="6686550" y="4133850"/>
            <a:ext cx="304800" cy="298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E323AA-0BC5-3E0F-5140-1EDFCDF35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52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스크래치 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예제 </a:t>
            </a:r>
            <a:r>
              <a:rPr lang="en-US" altLang="ko-KR" sz="1800" dirty="0"/>
              <a:t>1) </a:t>
            </a:r>
            <a:r>
              <a:rPr lang="ko-KR" altLang="en-US" sz="1800" dirty="0" err="1"/>
              <a:t>스프라이트</a:t>
            </a:r>
            <a:r>
              <a:rPr lang="ko-KR" altLang="en-US" sz="1800" dirty="0"/>
              <a:t> 말하기</a:t>
            </a:r>
            <a:endParaRPr lang="en-US" altLang="ko-KR" sz="1800" dirty="0"/>
          </a:p>
          <a:p>
            <a:pPr marL="538163" lvl="2" indent="-179388"/>
            <a:r>
              <a:rPr lang="en-US" altLang="ko-KR" sz="1800" dirty="0"/>
              <a:t>2. </a:t>
            </a:r>
            <a:r>
              <a:rPr lang="ko-KR" altLang="en-US" sz="1800" dirty="0"/>
              <a:t>블록영역내 이벤트 블록 중            블록 </a:t>
            </a:r>
            <a:r>
              <a:rPr lang="ko-KR" altLang="en-US" sz="1800" dirty="0" err="1"/>
              <a:t>스크랩트</a:t>
            </a:r>
            <a:r>
              <a:rPr lang="ko-KR" altLang="en-US" sz="1800" dirty="0"/>
              <a:t> 영역으로 드래그   </a:t>
            </a:r>
            <a:endParaRPr lang="en-US" altLang="ko-KR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0FCA7A-300B-20DC-A049-BAE45BFD6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38" y="2565401"/>
            <a:ext cx="6864350" cy="3486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5888CC-9F7D-AC5E-9A5B-1C249EBC63DA}"/>
              </a:ext>
            </a:extLst>
          </p:cNvPr>
          <p:cNvSpPr txBox="1"/>
          <p:nvPr/>
        </p:nvSpPr>
        <p:spPr>
          <a:xfrm>
            <a:off x="686312" y="3141429"/>
            <a:ext cx="46462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9BFD28-EF7C-D72C-802E-FB32774C539C}"/>
              </a:ext>
            </a:extLst>
          </p:cNvPr>
          <p:cNvSpPr/>
          <p:nvPr/>
        </p:nvSpPr>
        <p:spPr>
          <a:xfrm>
            <a:off x="1170781" y="3196431"/>
            <a:ext cx="158750" cy="151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BB26DA-9D0F-7ED1-8B04-D9186A0AF67C}"/>
              </a:ext>
            </a:extLst>
          </p:cNvPr>
          <p:cNvSpPr/>
          <p:nvPr/>
        </p:nvSpPr>
        <p:spPr>
          <a:xfrm>
            <a:off x="1329531" y="2897545"/>
            <a:ext cx="389732" cy="1667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90AEBFF-767F-CA1E-F1E6-ACE36F606471}"/>
              </a:ext>
            </a:extLst>
          </p:cNvPr>
          <p:cNvCxnSpPr/>
          <p:nvPr/>
        </p:nvCxnSpPr>
        <p:spPr>
          <a:xfrm>
            <a:off x="1728788" y="2974181"/>
            <a:ext cx="1485900" cy="845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B21664-9C55-1EFD-0D38-ED1F162C512E}"/>
              </a:ext>
            </a:extLst>
          </p:cNvPr>
          <p:cNvSpPr txBox="1"/>
          <p:nvPr/>
        </p:nvSpPr>
        <p:spPr>
          <a:xfrm>
            <a:off x="2343151" y="315200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드래그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46F55B-C9D5-4534-D9D9-EF2A93C3A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09" t="35777" r="53054" b="44666"/>
          <a:stretch/>
        </p:blipFill>
        <p:spPr>
          <a:xfrm>
            <a:off x="4021248" y="2152765"/>
            <a:ext cx="512758" cy="29720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7E1200-998A-59C8-37E6-08426809A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454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스크래치 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예제 </a:t>
            </a:r>
            <a:r>
              <a:rPr lang="en-US" altLang="ko-KR" sz="1800" dirty="0"/>
              <a:t>1) </a:t>
            </a:r>
            <a:r>
              <a:rPr lang="ko-KR" altLang="en-US" sz="1800" dirty="0" err="1"/>
              <a:t>스프라이트</a:t>
            </a:r>
            <a:r>
              <a:rPr lang="ko-KR" altLang="en-US" sz="1800" dirty="0"/>
              <a:t> 말하기</a:t>
            </a:r>
            <a:endParaRPr lang="en-US" altLang="ko-KR" sz="1800" dirty="0"/>
          </a:p>
          <a:p>
            <a:pPr lvl="2"/>
            <a:r>
              <a:rPr lang="en-US" altLang="ko-KR" dirty="0"/>
              <a:t>2. </a:t>
            </a:r>
            <a:r>
              <a:rPr lang="ko-KR" altLang="en-US" dirty="0"/>
              <a:t>블록영역내 형태 블록 중                         블록 </a:t>
            </a:r>
            <a:r>
              <a:rPr lang="ko-KR" altLang="en-US" dirty="0" err="1"/>
              <a:t>스크랩트</a:t>
            </a:r>
            <a:r>
              <a:rPr lang="ko-KR" altLang="en-US" dirty="0"/>
              <a:t> 영역으로 드래그  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7F4393-6564-4C02-A858-FD99A5833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0"/>
            <a:ext cx="6877050" cy="34864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878894-4D20-8342-3298-3B183158B3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76" t="77069" r="36892" b="6116"/>
          <a:stretch/>
        </p:blipFill>
        <p:spPr>
          <a:xfrm>
            <a:off x="3838617" y="2166315"/>
            <a:ext cx="1328708" cy="27998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5561F69-6DD1-6195-2596-15A344AFA9C8}"/>
              </a:ext>
            </a:extLst>
          </p:cNvPr>
          <p:cNvSpPr/>
          <p:nvPr/>
        </p:nvSpPr>
        <p:spPr>
          <a:xfrm>
            <a:off x="1329530" y="2900720"/>
            <a:ext cx="622837" cy="1314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B689E6D-12B8-AD3E-18BF-41360D9C5B07}"/>
              </a:ext>
            </a:extLst>
          </p:cNvPr>
          <p:cNvCxnSpPr>
            <a:cxnSpLocks/>
          </p:cNvCxnSpPr>
          <p:nvPr/>
        </p:nvCxnSpPr>
        <p:spPr>
          <a:xfrm>
            <a:off x="1952367" y="2965450"/>
            <a:ext cx="1305183" cy="164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002E3EC-E60A-65B0-CE53-78F3494CF5FE}"/>
              </a:ext>
            </a:extLst>
          </p:cNvPr>
          <p:cNvSpPr txBox="1"/>
          <p:nvPr/>
        </p:nvSpPr>
        <p:spPr>
          <a:xfrm>
            <a:off x="2466975" y="3528122"/>
            <a:ext cx="698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</a:rPr>
              <a:t>드래그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C73E4C-4165-AB94-427E-E7B2474CC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462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/>
              <a:t>코딩이란</a:t>
            </a:r>
            <a:r>
              <a:rPr lang="en-US" altLang="ko-KR" sz="32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3200" dirty="0"/>
              <a:t>스크래치 소개 및 특성</a:t>
            </a:r>
            <a:endParaRPr lang="en-US" altLang="ko-KR" sz="3200" dirty="0"/>
          </a:p>
          <a:p>
            <a:pPr>
              <a:lnSpc>
                <a:spcPct val="150000"/>
              </a:lnSpc>
            </a:pPr>
            <a:r>
              <a:rPr lang="ko-KR" altLang="en-US" sz="3200" dirty="0"/>
              <a:t>파이썬 소개 및 특성</a:t>
            </a:r>
            <a:endParaRPr lang="en-US" altLang="ko-KR" sz="3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2EAAA-E671-64EC-D3E2-25ACE495E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13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스크래치 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예제 </a:t>
            </a:r>
            <a:r>
              <a:rPr lang="en-US" altLang="ko-KR" sz="1800" dirty="0"/>
              <a:t>1) </a:t>
            </a:r>
            <a:r>
              <a:rPr lang="ko-KR" altLang="en-US" sz="1800" dirty="0" err="1"/>
              <a:t>스프라이트</a:t>
            </a:r>
            <a:r>
              <a:rPr lang="ko-KR" altLang="en-US" sz="1800" dirty="0"/>
              <a:t> 말하기</a:t>
            </a:r>
            <a:endParaRPr lang="en-US" altLang="ko-KR" sz="1800" dirty="0"/>
          </a:p>
          <a:p>
            <a:pPr lvl="2"/>
            <a:r>
              <a:rPr lang="en-US" altLang="ko-KR" dirty="0"/>
              <a:t>3. </a:t>
            </a:r>
            <a:r>
              <a:rPr lang="ko-KR" altLang="en-US" dirty="0"/>
              <a:t>무대영역의 초록색 깃발</a:t>
            </a:r>
            <a:r>
              <a:rPr lang="en-US" altLang="ko-KR" dirty="0"/>
              <a:t>(       ) </a:t>
            </a:r>
            <a:r>
              <a:rPr lang="ko-KR" altLang="en-US" dirty="0"/>
              <a:t>클릭 </a:t>
            </a:r>
            <a:r>
              <a:rPr lang="ko-KR" altLang="ko-KR" dirty="0"/>
              <a:t>→</a:t>
            </a:r>
            <a:r>
              <a:rPr lang="ko-KR" altLang="en-US" dirty="0"/>
              <a:t> </a:t>
            </a:r>
            <a:r>
              <a:rPr lang="ko-KR" altLang="en-US" dirty="0" err="1"/>
              <a:t>스프라이트</a:t>
            </a:r>
            <a:r>
              <a:rPr lang="ko-KR" altLang="en-US" dirty="0"/>
              <a:t> 말함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9DF98B-B97D-D280-CDC8-9A167706D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399"/>
            <a:ext cx="6877050" cy="348648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5561F69-6DD1-6195-2596-15A344AFA9C8}"/>
              </a:ext>
            </a:extLst>
          </p:cNvPr>
          <p:cNvSpPr/>
          <p:nvPr/>
        </p:nvSpPr>
        <p:spPr>
          <a:xfrm>
            <a:off x="6680006" y="2681663"/>
            <a:ext cx="134745" cy="14185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02E3EC-E60A-65B0-CE53-78F3494CF5FE}"/>
              </a:ext>
            </a:extLst>
          </p:cNvPr>
          <p:cNvSpPr txBox="1"/>
          <p:nvPr/>
        </p:nvSpPr>
        <p:spPr>
          <a:xfrm>
            <a:off x="6140964" y="2614091"/>
            <a:ext cx="698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0000"/>
                </a:solidFill>
              </a:rPr>
              <a:t>클릭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52136F-9EE8-0688-114D-0B5B16257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94" t="3951" r="17793" b="93036"/>
          <a:stretch/>
        </p:blipFill>
        <p:spPr>
          <a:xfrm>
            <a:off x="3626835" y="2138854"/>
            <a:ext cx="357189" cy="3608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6D250B-0772-DACC-93B9-6CE325BC8664}"/>
              </a:ext>
            </a:extLst>
          </p:cNvPr>
          <p:cNvSpPr/>
          <p:nvPr/>
        </p:nvSpPr>
        <p:spPr>
          <a:xfrm>
            <a:off x="6981568" y="2983519"/>
            <a:ext cx="766118" cy="637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0628CA-2DA7-9855-519D-3D7ED0B4D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984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스크래치 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예제 </a:t>
            </a:r>
            <a:r>
              <a:rPr lang="en-US" altLang="ko-KR" sz="1800" dirty="0"/>
              <a:t>2) </a:t>
            </a:r>
            <a:r>
              <a:rPr lang="ko-KR" altLang="en-US" sz="1800" dirty="0" err="1"/>
              <a:t>스프라이트</a:t>
            </a:r>
            <a:r>
              <a:rPr lang="ko-KR" altLang="en-US" sz="1800" dirty="0"/>
              <a:t> 움직이기</a:t>
            </a:r>
            <a:endParaRPr lang="en-US" altLang="ko-KR" sz="1800" dirty="0"/>
          </a:p>
          <a:p>
            <a:pPr lvl="2"/>
            <a:r>
              <a:rPr lang="en-US" altLang="ko-KR" dirty="0"/>
              <a:t>1.</a:t>
            </a:r>
            <a:r>
              <a:rPr lang="ko-KR" altLang="en-US" dirty="0"/>
              <a:t> 블록영역내 이벤트 블록 중            블록 </a:t>
            </a:r>
            <a:r>
              <a:rPr lang="ko-KR" altLang="en-US" dirty="0" err="1"/>
              <a:t>스크랩트</a:t>
            </a:r>
            <a:r>
              <a:rPr lang="ko-KR" altLang="en-US" dirty="0"/>
              <a:t> 영역으로 드래그 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AB3278-4012-9B57-5115-722EA9869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38" y="2565401"/>
            <a:ext cx="6864350" cy="348648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FBDA26-1CD5-177A-2F10-1D6938EE8E95}"/>
              </a:ext>
            </a:extLst>
          </p:cNvPr>
          <p:cNvSpPr/>
          <p:nvPr/>
        </p:nvSpPr>
        <p:spPr>
          <a:xfrm>
            <a:off x="1329531" y="2897545"/>
            <a:ext cx="389732" cy="1667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18E3F51-16CA-FE79-62F3-041DD3548FEC}"/>
              </a:ext>
            </a:extLst>
          </p:cNvPr>
          <p:cNvCxnSpPr/>
          <p:nvPr/>
        </p:nvCxnSpPr>
        <p:spPr>
          <a:xfrm>
            <a:off x="1728788" y="2974181"/>
            <a:ext cx="1485900" cy="845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C10BC61-3EE7-7FE9-57F2-9DBF558B8C48}"/>
              </a:ext>
            </a:extLst>
          </p:cNvPr>
          <p:cNvSpPr txBox="1"/>
          <p:nvPr/>
        </p:nvSpPr>
        <p:spPr>
          <a:xfrm>
            <a:off x="2343151" y="315200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드래그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D8FDF2C-3ECF-B3BD-FFB1-DCECEFA61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09" t="35777" r="53054" b="44666"/>
          <a:stretch/>
        </p:blipFill>
        <p:spPr>
          <a:xfrm>
            <a:off x="4007966" y="2172744"/>
            <a:ext cx="564034" cy="32692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629B81-D870-DB20-F9F3-66D131B69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462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스크래치 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예제 </a:t>
            </a:r>
            <a:r>
              <a:rPr lang="en-US" altLang="ko-KR" sz="1800" dirty="0"/>
              <a:t>2) </a:t>
            </a:r>
            <a:r>
              <a:rPr lang="ko-KR" altLang="en-US" sz="1800" dirty="0" err="1"/>
              <a:t>스프라이트</a:t>
            </a:r>
            <a:r>
              <a:rPr lang="ko-KR" altLang="en-US" sz="1800" dirty="0"/>
              <a:t> 움직이기</a:t>
            </a:r>
            <a:endParaRPr lang="en-US" altLang="ko-KR" sz="1800" dirty="0"/>
          </a:p>
          <a:p>
            <a:pPr lvl="1"/>
            <a:r>
              <a:rPr lang="en-US" altLang="ko-KR" sz="1800" dirty="0"/>
              <a:t>2.</a:t>
            </a:r>
            <a:r>
              <a:rPr lang="ko-KR" altLang="en-US" sz="1800" dirty="0"/>
              <a:t> 동작블록 중                                          스크립트영역으로 드래그 </a:t>
            </a: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F56585-B125-4A28-51B5-9F1B355AC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1" t="75536" r="27083" b="10170"/>
          <a:stretch/>
        </p:blipFill>
        <p:spPr>
          <a:xfrm>
            <a:off x="2301618" y="2142162"/>
            <a:ext cx="2457450" cy="3575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D59B21-7D1A-572D-7F2B-876C22914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38" y="2565401"/>
            <a:ext cx="6877050" cy="348648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1B6859-0209-4C34-9DA0-E2C5031B1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5589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스크래치 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예제 </a:t>
            </a:r>
            <a:r>
              <a:rPr lang="en-US" altLang="ko-KR" sz="1800" dirty="0"/>
              <a:t>2) </a:t>
            </a:r>
            <a:r>
              <a:rPr lang="ko-KR" altLang="en-US" sz="1800" dirty="0" err="1"/>
              <a:t>스프라이트</a:t>
            </a:r>
            <a:r>
              <a:rPr lang="ko-KR" altLang="en-US" sz="1800" dirty="0"/>
              <a:t> 움직이기</a:t>
            </a:r>
            <a:endParaRPr lang="en-US" altLang="ko-KR" sz="1800" dirty="0"/>
          </a:p>
          <a:p>
            <a:pPr lvl="2"/>
            <a:r>
              <a:rPr lang="en-US" altLang="ko-KR" sz="1800" spc="-150" dirty="0"/>
              <a:t>3. </a:t>
            </a:r>
            <a:r>
              <a:rPr lang="ko-KR" altLang="en-US" sz="1800" spc="-150" dirty="0"/>
              <a:t>설정 변경</a:t>
            </a:r>
            <a:r>
              <a:rPr lang="en-US" altLang="ko-KR" sz="1800" spc="-150" dirty="0"/>
              <a:t>(‘0</a:t>
            </a:r>
            <a:r>
              <a:rPr lang="ko-KR" altLang="en-US" sz="1800" spc="-150" dirty="0"/>
              <a:t>초 동안 </a:t>
            </a:r>
            <a:r>
              <a:rPr lang="en-US" altLang="ko-KR" sz="1800" spc="-150" dirty="0"/>
              <a:t>(0,0)</a:t>
            </a:r>
            <a:r>
              <a:rPr lang="ko-KR" altLang="en-US" sz="1800" spc="-150" dirty="0"/>
              <a:t>으로 이동하기</a:t>
            </a:r>
            <a:r>
              <a:rPr lang="en-US" altLang="ko-KR" sz="1800" spc="-150" dirty="0"/>
              <a:t>’</a:t>
            </a:r>
            <a:r>
              <a:rPr lang="ko-KR" altLang="en-US" sz="1800" spc="-150" dirty="0"/>
              <a:t>에서 </a:t>
            </a:r>
            <a:r>
              <a:rPr lang="en-US" altLang="ko-KR" sz="1800" spc="-150" dirty="0"/>
              <a:t>‘5</a:t>
            </a:r>
            <a:r>
              <a:rPr lang="ko-KR" altLang="en-US" sz="1800" spc="-150" dirty="0" err="1"/>
              <a:t>초동안</a:t>
            </a:r>
            <a:r>
              <a:rPr lang="ko-KR" altLang="en-US" sz="1800" spc="-150" dirty="0"/>
              <a:t> </a:t>
            </a:r>
            <a:r>
              <a:rPr lang="en-US" altLang="ko-KR" sz="1800" spc="-150" dirty="0"/>
              <a:t>(50, 50)</a:t>
            </a:r>
            <a:r>
              <a:rPr lang="ko-KR" altLang="en-US" sz="1800" spc="-150" dirty="0"/>
              <a:t>으로 이동하기</a:t>
            </a:r>
            <a:r>
              <a:rPr lang="en-US" altLang="ko-KR" sz="1800" spc="-150" dirty="0"/>
              <a:t>’)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4B5445-A691-7680-F3D0-659956100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71419"/>
            <a:ext cx="6877050" cy="34864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B0CC5-3FA0-BF3C-7838-7A99DE272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38" y="2571420"/>
            <a:ext cx="6877050" cy="348648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2EF472-D100-E137-2E12-9243031BB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99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스크래치 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예제 </a:t>
            </a:r>
            <a:r>
              <a:rPr lang="en-US" altLang="ko-KR" sz="1800" dirty="0"/>
              <a:t>2) </a:t>
            </a:r>
            <a:r>
              <a:rPr lang="ko-KR" altLang="en-US" sz="1800" dirty="0" err="1"/>
              <a:t>스프라이트</a:t>
            </a:r>
            <a:r>
              <a:rPr lang="ko-KR" altLang="en-US" sz="1800" dirty="0"/>
              <a:t> 움직이기</a:t>
            </a:r>
            <a:endParaRPr lang="en-US" altLang="ko-KR" sz="1800" dirty="0"/>
          </a:p>
          <a:p>
            <a:pPr lvl="2"/>
            <a:r>
              <a:rPr lang="en-US" altLang="ko-KR" sz="1800" dirty="0"/>
              <a:t>4. </a:t>
            </a:r>
            <a:r>
              <a:rPr lang="ko-KR" altLang="en-US" sz="1800" dirty="0"/>
              <a:t>무대영역의 초록색 깃발</a:t>
            </a:r>
            <a:r>
              <a:rPr lang="en-US" altLang="ko-KR" sz="1800" dirty="0"/>
              <a:t>(       ) </a:t>
            </a:r>
            <a:r>
              <a:rPr lang="ko-KR" altLang="en-US" sz="1800" dirty="0"/>
              <a:t>클릭 </a:t>
            </a:r>
            <a:r>
              <a:rPr lang="ko-KR" altLang="ko-KR" sz="1800" dirty="0"/>
              <a:t>→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스프라이트</a:t>
            </a:r>
            <a:r>
              <a:rPr lang="ko-KR" altLang="en-US" sz="1800" dirty="0"/>
              <a:t> 움직임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589C6C-6BF6-22BF-19EE-EBCD652A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1"/>
            <a:ext cx="6877050" cy="34864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94BDDE-6687-9C1D-7921-D1753FFF9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94" t="3951" r="17793" b="93036"/>
          <a:stretch/>
        </p:blipFill>
        <p:spPr>
          <a:xfrm>
            <a:off x="3614436" y="2138856"/>
            <a:ext cx="357189" cy="36081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C3EB6B1-E1AE-10B2-EB51-7573190F0324}"/>
              </a:ext>
            </a:extLst>
          </p:cNvPr>
          <p:cNvCxnSpPr>
            <a:cxnSpLocks/>
          </p:cNvCxnSpPr>
          <p:nvPr/>
        </p:nvCxnSpPr>
        <p:spPr>
          <a:xfrm flipV="1">
            <a:off x="7505700" y="3032760"/>
            <a:ext cx="198120" cy="205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A11EE6-16A6-FC8E-B05F-584289CC2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100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스크래치 특성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dirty="0"/>
              <a:t>직관적인 블록구성</a:t>
            </a:r>
            <a:endParaRPr lang="en-US" altLang="ko-KR" dirty="0"/>
          </a:p>
          <a:p>
            <a:pPr lvl="2"/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블록으로 </a:t>
            </a:r>
            <a:r>
              <a:rPr lang="en-US" altLang="ko-KR" dirty="0"/>
              <a:t>‘</a:t>
            </a:r>
            <a:r>
              <a:rPr lang="ko-KR" altLang="en-US" dirty="0"/>
              <a:t>드래그 앤 드랍</a:t>
            </a:r>
            <a:r>
              <a:rPr lang="en-US" altLang="ko-KR" dirty="0"/>
              <a:t>’ </a:t>
            </a:r>
            <a:r>
              <a:rPr lang="ko-KR" altLang="en-US" dirty="0"/>
              <a:t>방식으로 프로그래밍 가능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확장성과 편의성</a:t>
            </a:r>
            <a:endParaRPr lang="en-US" altLang="ko-KR" dirty="0"/>
          </a:p>
          <a:p>
            <a:pPr lvl="2"/>
            <a:r>
              <a:rPr lang="ko-KR" altLang="en-US" dirty="0"/>
              <a:t>그래픽</a:t>
            </a:r>
            <a:r>
              <a:rPr lang="en-US" altLang="ko-KR" dirty="0"/>
              <a:t>, </a:t>
            </a:r>
            <a:r>
              <a:rPr lang="ko-KR" altLang="en-US" dirty="0"/>
              <a:t>사운드</a:t>
            </a:r>
            <a:r>
              <a:rPr lang="en-US" altLang="ko-KR" dirty="0"/>
              <a:t>, </a:t>
            </a:r>
            <a:r>
              <a:rPr lang="ko-KR" altLang="en-US" dirty="0"/>
              <a:t>애니메이션 등 다양한 자료를 활용 가능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공유기능</a:t>
            </a:r>
            <a:endParaRPr lang="en-US" altLang="ko-KR" dirty="0"/>
          </a:p>
          <a:p>
            <a:pPr lvl="2"/>
            <a:r>
              <a:rPr lang="ko-KR" altLang="en-US" dirty="0"/>
              <a:t>자신이 만든 프로그램을 홈페이지를 이용하여 다른 사람들과 공유 가능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BAD7BB-952D-89A1-93EA-F84861670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899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파이썬 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en-US" altLang="ko-KR" b="1" dirty="0" err="1">
                <a:solidFill>
                  <a:srgbClr val="0000FF"/>
                </a:solidFill>
              </a:rPr>
              <a:t>Colab</a:t>
            </a:r>
            <a:r>
              <a:rPr lang="en-US" altLang="ko-KR" b="1" dirty="0">
                <a:solidFill>
                  <a:srgbClr val="0000FF"/>
                </a:solidFill>
              </a:rPr>
              <a:t>) </a:t>
            </a:r>
            <a:r>
              <a:rPr lang="ko-KR" altLang="en-US" b="1" dirty="0">
                <a:solidFill>
                  <a:srgbClr val="0000FF"/>
                </a:solidFill>
              </a:rPr>
              <a:t>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dirty="0" err="1"/>
              <a:t>코랩</a:t>
            </a:r>
            <a:r>
              <a:rPr lang="ko-KR" altLang="en-US" dirty="0"/>
              <a:t> </a:t>
            </a:r>
            <a:r>
              <a:rPr lang="ko-KR" altLang="en-US" dirty="0" err="1"/>
              <a:t>이용시</a:t>
            </a:r>
            <a:r>
              <a:rPr lang="en-US" altLang="ko-KR" dirty="0"/>
              <a:t>, google </a:t>
            </a:r>
            <a:r>
              <a:rPr lang="ko-KR" altLang="en-US" dirty="0" err="1"/>
              <a:t>계정필요함</a:t>
            </a:r>
            <a:r>
              <a:rPr lang="en-US" altLang="ko-KR" dirty="0"/>
              <a:t>. </a:t>
            </a:r>
            <a:r>
              <a:rPr lang="ko-KR" altLang="en-US" dirty="0"/>
              <a:t>미리 만들 것 </a:t>
            </a:r>
            <a:r>
              <a:rPr lang="en-US" altLang="ko-KR" dirty="0"/>
              <a:t>(</a:t>
            </a:r>
            <a:r>
              <a:rPr lang="ko-KR" altLang="en-US" dirty="0"/>
              <a:t>학교</a:t>
            </a:r>
            <a:r>
              <a:rPr lang="en-US" altLang="ko-KR" dirty="0"/>
              <a:t> </a:t>
            </a:r>
            <a:r>
              <a:rPr lang="ko-KR" altLang="en-US" dirty="0"/>
              <a:t>구글스페이스도 가능함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코랩</a:t>
            </a:r>
            <a:r>
              <a:rPr lang="ko-KR" altLang="en-US" dirty="0"/>
              <a:t> 초기화면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8D9D9B-59FD-1DAB-9725-895AD0DB0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399"/>
            <a:ext cx="6877050" cy="348648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483A43-99CF-3391-82C3-6E6E8456D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315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파이썬 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en-US" altLang="ko-KR" b="1" dirty="0" err="1">
                <a:solidFill>
                  <a:srgbClr val="0000FF"/>
                </a:solidFill>
              </a:rPr>
              <a:t>Colab</a:t>
            </a:r>
            <a:r>
              <a:rPr lang="en-US" altLang="ko-KR" b="1" dirty="0">
                <a:solidFill>
                  <a:srgbClr val="0000FF"/>
                </a:solidFill>
              </a:rPr>
              <a:t>) </a:t>
            </a:r>
            <a:r>
              <a:rPr lang="ko-KR" altLang="en-US" b="1" dirty="0">
                <a:solidFill>
                  <a:srgbClr val="0000FF"/>
                </a:solidFill>
              </a:rPr>
              <a:t>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dirty="0" err="1"/>
              <a:t>코랩</a:t>
            </a:r>
            <a:r>
              <a:rPr lang="ko-KR" altLang="en-US" dirty="0"/>
              <a:t> 화면구성</a:t>
            </a:r>
            <a:r>
              <a:rPr lang="en-US" altLang="ko-KR" dirty="0"/>
              <a:t>: </a:t>
            </a:r>
            <a:r>
              <a:rPr lang="ko-KR" altLang="en-US" dirty="0"/>
              <a:t>텍스트</a:t>
            </a:r>
            <a:r>
              <a:rPr lang="en-US" altLang="ko-KR" dirty="0"/>
              <a:t>, </a:t>
            </a:r>
            <a:r>
              <a:rPr lang="ko-KR" altLang="en-US" dirty="0"/>
              <a:t>코드</a:t>
            </a:r>
            <a:r>
              <a:rPr lang="en-US" altLang="ko-KR" dirty="0"/>
              <a:t>, </a:t>
            </a:r>
            <a:r>
              <a:rPr lang="ko-KR" altLang="en-US" dirty="0"/>
              <a:t>결과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EBDEC9-06BC-A59B-B9DB-30FA2604C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0"/>
            <a:ext cx="6877050" cy="34864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E20913-BB54-F859-928F-7D67F7595B6B}"/>
              </a:ext>
            </a:extLst>
          </p:cNvPr>
          <p:cNvSpPr/>
          <p:nvPr/>
        </p:nvSpPr>
        <p:spPr>
          <a:xfrm>
            <a:off x="2514600" y="3257550"/>
            <a:ext cx="4216400" cy="355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BCEC3A-60A3-EF53-2080-22F13ACDE0C8}"/>
              </a:ext>
            </a:extLst>
          </p:cNvPr>
          <p:cNvSpPr/>
          <p:nvPr/>
        </p:nvSpPr>
        <p:spPr>
          <a:xfrm>
            <a:off x="2514600" y="3695700"/>
            <a:ext cx="4216400" cy="2405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35FA9D-D45E-8430-6EAD-96296BC6929B}"/>
              </a:ext>
            </a:extLst>
          </p:cNvPr>
          <p:cNvSpPr/>
          <p:nvPr/>
        </p:nvSpPr>
        <p:spPr>
          <a:xfrm>
            <a:off x="2514600" y="3975100"/>
            <a:ext cx="4216400" cy="1251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2CB13-44D6-AA2F-1E2E-E03B49A08654}"/>
              </a:ext>
            </a:extLst>
          </p:cNvPr>
          <p:cNvSpPr txBox="1"/>
          <p:nvPr/>
        </p:nvSpPr>
        <p:spPr>
          <a:xfrm>
            <a:off x="1868269" y="329685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텍스트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C709BA-AC72-E929-F07C-62F8326F0781}"/>
              </a:ext>
            </a:extLst>
          </p:cNvPr>
          <p:cNvSpPr txBox="1"/>
          <p:nvPr/>
        </p:nvSpPr>
        <p:spPr>
          <a:xfrm>
            <a:off x="1945212" y="3675276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D45975-442E-3EE5-436D-72D2F98255A7}"/>
              </a:ext>
            </a:extLst>
          </p:cNvPr>
          <p:cNvSpPr txBox="1"/>
          <p:nvPr/>
        </p:nvSpPr>
        <p:spPr>
          <a:xfrm>
            <a:off x="1945211" y="3896325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6EBBD6-0626-00CC-8646-C5739FD7E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4875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파이썬 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en-US" altLang="ko-KR" b="1" dirty="0" err="1">
                <a:solidFill>
                  <a:srgbClr val="0000FF"/>
                </a:solidFill>
              </a:rPr>
              <a:t>Colab</a:t>
            </a:r>
            <a:r>
              <a:rPr lang="en-US" altLang="ko-KR" b="1" dirty="0">
                <a:solidFill>
                  <a:srgbClr val="0000FF"/>
                </a:solidFill>
              </a:rPr>
              <a:t>) </a:t>
            </a:r>
            <a:r>
              <a:rPr lang="ko-KR" altLang="en-US" b="1" dirty="0">
                <a:solidFill>
                  <a:srgbClr val="0000FF"/>
                </a:solidFill>
              </a:rPr>
              <a:t>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dirty="0" err="1"/>
              <a:t>코랩</a:t>
            </a:r>
            <a:r>
              <a:rPr lang="ko-KR" altLang="en-US" dirty="0"/>
              <a:t> 화면구성</a:t>
            </a:r>
            <a:endParaRPr lang="en-US" altLang="ko-KR" dirty="0"/>
          </a:p>
          <a:p>
            <a:pPr lvl="2"/>
            <a:r>
              <a:rPr lang="ko-KR" altLang="en-US" dirty="0"/>
              <a:t>텍스트</a:t>
            </a:r>
            <a:r>
              <a:rPr lang="en-US" altLang="ko-KR" dirty="0"/>
              <a:t>: </a:t>
            </a:r>
            <a:r>
              <a:rPr lang="ko-KR" altLang="en-US" dirty="0"/>
              <a:t>파이썬 실행 이외의 내용을 작성하는 부분</a:t>
            </a:r>
            <a:endParaRPr lang="en-US" altLang="ko-KR" dirty="0"/>
          </a:p>
          <a:p>
            <a:pPr lvl="2"/>
            <a:r>
              <a:rPr lang="ko-KR" altLang="en-US" dirty="0"/>
              <a:t>코드</a:t>
            </a:r>
            <a:r>
              <a:rPr lang="en-US" altLang="ko-KR" dirty="0"/>
              <a:t>: </a:t>
            </a:r>
            <a:r>
              <a:rPr lang="ko-KR" altLang="en-US" dirty="0"/>
              <a:t>컴퓨터가 실행하는 부분</a:t>
            </a:r>
            <a:endParaRPr lang="en-US" altLang="ko-KR" dirty="0"/>
          </a:p>
          <a:p>
            <a:pPr lvl="2"/>
            <a:r>
              <a:rPr lang="ko-KR" altLang="en-US" dirty="0"/>
              <a:t>결과</a:t>
            </a:r>
            <a:r>
              <a:rPr lang="en-US" altLang="ko-KR" dirty="0"/>
              <a:t>: </a:t>
            </a:r>
            <a:r>
              <a:rPr lang="ko-KR" altLang="en-US" dirty="0"/>
              <a:t>컴퓨터가 파이썬 실행결과를 출력하는 부분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66EEE9-51CE-FF6E-FFFA-529041372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4297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파이썬 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en-US" altLang="ko-KR" b="1" dirty="0" err="1">
                <a:solidFill>
                  <a:srgbClr val="0000FF"/>
                </a:solidFill>
              </a:rPr>
              <a:t>Colab</a:t>
            </a:r>
            <a:r>
              <a:rPr lang="en-US" altLang="ko-KR" b="1" dirty="0">
                <a:solidFill>
                  <a:srgbClr val="0000FF"/>
                </a:solidFill>
              </a:rPr>
              <a:t>) </a:t>
            </a:r>
            <a:r>
              <a:rPr lang="ko-KR" altLang="en-US" b="1" dirty="0">
                <a:solidFill>
                  <a:srgbClr val="0000FF"/>
                </a:solidFill>
              </a:rPr>
              <a:t>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dirty="0"/>
              <a:t>예제 </a:t>
            </a:r>
            <a:r>
              <a:rPr lang="en-US" altLang="ko-KR" dirty="0"/>
              <a:t>1) Hello World!</a:t>
            </a:r>
            <a:r>
              <a:rPr lang="ko-KR" altLang="en-US" dirty="0"/>
              <a:t> 출력하기</a:t>
            </a:r>
            <a:endParaRPr lang="en-US" altLang="ko-KR" dirty="0"/>
          </a:p>
          <a:p>
            <a:pPr lvl="2"/>
            <a:r>
              <a:rPr lang="en-US" altLang="ko-KR" dirty="0"/>
              <a:t>1. </a:t>
            </a:r>
            <a:r>
              <a:rPr lang="ko-KR" altLang="en-US" dirty="0"/>
              <a:t>노트 만들기</a:t>
            </a:r>
            <a:r>
              <a:rPr lang="en-US" altLang="ko-KR" dirty="0"/>
              <a:t>: </a:t>
            </a:r>
            <a:r>
              <a:rPr lang="ko-KR" altLang="en-US" dirty="0"/>
              <a:t>파일</a:t>
            </a:r>
            <a:r>
              <a:rPr lang="ko-KR" altLang="ko-KR" dirty="0">
                <a:latin typeface="Calibri" panose="020F0502020204030204" pitchFamily="34" charset="0"/>
                <a:cs typeface="Calibri" panose="020F0502020204030204" pitchFamily="34" charset="0"/>
              </a:rPr>
              <a:t> →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새노트</a:t>
            </a:r>
            <a:r>
              <a:rPr lang="ko-KR" altLang="en-US" dirty="0"/>
              <a:t>  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9B2244-D990-64BF-FC39-561C3FC0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0"/>
            <a:ext cx="6877050" cy="348648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3A1A9F-C703-420A-63D7-9E4CAB830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890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코딩이란</a:t>
            </a:r>
            <a:r>
              <a:rPr lang="en-US" altLang="ko-KR" b="1" dirty="0">
                <a:solidFill>
                  <a:srgbClr val="FF0000"/>
                </a:solidFill>
              </a:rPr>
              <a:t>?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코딩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프로그래밍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r>
              <a:rPr lang="ko-KR" altLang="en-US" b="1" dirty="0">
                <a:solidFill>
                  <a:srgbClr val="0000FF"/>
                </a:solidFill>
              </a:rPr>
              <a:t>이란</a:t>
            </a:r>
            <a:r>
              <a:rPr lang="en-US" altLang="ko-KR" b="1" dirty="0">
                <a:solidFill>
                  <a:srgbClr val="0000FF"/>
                </a:solidFill>
              </a:rPr>
              <a:t>?</a:t>
            </a:r>
          </a:p>
          <a:p>
            <a:pPr marL="358775" lvl="1" indent="-179388"/>
            <a:r>
              <a:rPr lang="ko-KR" altLang="en-US" sz="1800" dirty="0"/>
              <a:t>사람이 컴퓨터에게 일을 시키기 위한 명령어들을 작성하는 행위</a:t>
            </a:r>
            <a:endParaRPr lang="en-US" altLang="ko-KR" sz="1800" dirty="0"/>
          </a:p>
          <a:p>
            <a:pPr marL="358775" lvl="1" indent="-179388"/>
            <a:r>
              <a:rPr lang="en-US" altLang="ko-KR" sz="1800" dirty="0"/>
              <a:t>‘</a:t>
            </a:r>
            <a:r>
              <a:rPr lang="ko-KR" altLang="en-US" sz="1800" dirty="0"/>
              <a:t>코딩한다</a:t>
            </a:r>
            <a:r>
              <a:rPr lang="en-US" altLang="ko-KR" sz="1800" dirty="0"/>
              <a:t>’, ‘</a:t>
            </a:r>
            <a:r>
              <a:rPr lang="ko-KR" altLang="en-US" sz="1800" dirty="0"/>
              <a:t>프로그래밍한다</a:t>
            </a:r>
            <a:r>
              <a:rPr lang="en-US" altLang="ko-KR" sz="1800" dirty="0"/>
              <a:t>’</a:t>
            </a:r>
            <a:r>
              <a:rPr lang="ko-KR" altLang="en-US" sz="1800" dirty="0"/>
              <a:t>의 의미</a:t>
            </a:r>
            <a:endParaRPr lang="en-US" altLang="ko-KR" sz="1800" dirty="0"/>
          </a:p>
          <a:p>
            <a:pPr marL="538163" lvl="2" indent="-179388"/>
            <a:r>
              <a:rPr lang="ko-KR" altLang="en-US" sz="1800" dirty="0"/>
              <a:t>명령어들을 갖고 컴퓨터가 할 일을 작성하는 작업</a:t>
            </a:r>
            <a:endParaRPr lang="en-US" altLang="ko-KR" sz="1800" dirty="0"/>
          </a:p>
          <a:p>
            <a:pPr lvl="1"/>
            <a:endParaRPr lang="en-US" altLang="ko-KR" b="1" dirty="0">
              <a:solidFill>
                <a:srgbClr val="0000F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BBA22F-9850-528B-0A54-4BC1F9F9F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887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파이썬 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en-US" altLang="ko-KR" b="1" dirty="0" err="1">
                <a:solidFill>
                  <a:srgbClr val="0000FF"/>
                </a:solidFill>
              </a:rPr>
              <a:t>Colab</a:t>
            </a:r>
            <a:r>
              <a:rPr lang="en-US" altLang="ko-KR" b="1" dirty="0">
                <a:solidFill>
                  <a:srgbClr val="0000FF"/>
                </a:solidFill>
              </a:rPr>
              <a:t>) </a:t>
            </a:r>
            <a:r>
              <a:rPr lang="ko-KR" altLang="en-US" b="1" dirty="0">
                <a:solidFill>
                  <a:srgbClr val="0000FF"/>
                </a:solidFill>
              </a:rPr>
              <a:t>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dirty="0"/>
              <a:t>예제 </a:t>
            </a:r>
            <a:r>
              <a:rPr lang="en-US" altLang="ko-KR" dirty="0"/>
              <a:t>1) Hello World!</a:t>
            </a:r>
            <a:r>
              <a:rPr lang="ko-KR" altLang="en-US" dirty="0"/>
              <a:t> 출력하기</a:t>
            </a:r>
            <a:endParaRPr lang="en-US" altLang="ko-KR" dirty="0"/>
          </a:p>
          <a:p>
            <a:pPr lvl="2"/>
            <a:r>
              <a:rPr lang="en-US" altLang="ko-KR" dirty="0"/>
              <a:t>2. </a:t>
            </a:r>
            <a:r>
              <a:rPr lang="ko-KR" altLang="en-US" dirty="0"/>
              <a:t>코드 셀 생성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018D82-732A-914F-2ACF-CD9C5ACC7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0"/>
            <a:ext cx="6877050" cy="34864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441655A-2687-06F6-73AC-EBFB6AFA6395}"/>
              </a:ext>
            </a:extLst>
          </p:cNvPr>
          <p:cNvSpPr/>
          <p:nvPr/>
        </p:nvSpPr>
        <p:spPr>
          <a:xfrm>
            <a:off x="1308100" y="2844800"/>
            <a:ext cx="342900" cy="10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DB6DE0-FDB3-5196-342B-7B85023BFC90}"/>
              </a:ext>
            </a:extLst>
          </p:cNvPr>
          <p:cNvSpPr txBox="1"/>
          <p:nvPr/>
        </p:nvSpPr>
        <p:spPr>
          <a:xfrm>
            <a:off x="1479550" y="291802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5F7DB1-6D59-1CE7-8E73-8F3958185B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4775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파이썬 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en-US" altLang="ko-KR" b="1" dirty="0" err="1">
                <a:solidFill>
                  <a:srgbClr val="0000FF"/>
                </a:solidFill>
              </a:rPr>
              <a:t>Colab</a:t>
            </a:r>
            <a:r>
              <a:rPr lang="en-US" altLang="ko-KR" b="1" dirty="0">
                <a:solidFill>
                  <a:srgbClr val="0000FF"/>
                </a:solidFill>
              </a:rPr>
              <a:t>) </a:t>
            </a:r>
            <a:r>
              <a:rPr lang="ko-KR" altLang="en-US" b="1" dirty="0">
                <a:solidFill>
                  <a:srgbClr val="0000FF"/>
                </a:solidFill>
              </a:rPr>
              <a:t>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dirty="0"/>
              <a:t>예제 </a:t>
            </a:r>
            <a:r>
              <a:rPr lang="en-US" altLang="ko-KR" dirty="0"/>
              <a:t>1) Hello World!</a:t>
            </a:r>
            <a:r>
              <a:rPr lang="ko-KR" altLang="en-US" dirty="0"/>
              <a:t> 출력하기</a:t>
            </a:r>
            <a:endParaRPr lang="en-US" altLang="ko-KR" dirty="0"/>
          </a:p>
          <a:p>
            <a:pPr lvl="2"/>
            <a:r>
              <a:rPr lang="en-US" altLang="ko-KR" dirty="0"/>
              <a:t>3. </a:t>
            </a:r>
            <a:r>
              <a:rPr lang="ko-KR" altLang="en-US" dirty="0"/>
              <a:t>코드 입력 </a:t>
            </a:r>
            <a:r>
              <a:rPr lang="en-US" altLang="ko-KR" dirty="0"/>
              <a:t>(print(‘Hello World !’)) </a:t>
            </a:r>
            <a:r>
              <a:rPr lang="ko-KR" altLang="en-US" dirty="0"/>
              <a:t>입력 및 실행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FDAC46-2C86-FF77-EB29-55529FB5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0"/>
            <a:ext cx="6877050" cy="34864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E789D1-DEFB-7D4D-9E54-561CCDCF37F5}"/>
              </a:ext>
            </a:extLst>
          </p:cNvPr>
          <p:cNvSpPr/>
          <p:nvPr/>
        </p:nvSpPr>
        <p:spPr>
          <a:xfrm>
            <a:off x="1372938" y="3066867"/>
            <a:ext cx="194174" cy="209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47BA25-0DFA-B445-F3BE-F2D28E861711}"/>
              </a:ext>
            </a:extLst>
          </p:cNvPr>
          <p:cNvSpPr txBox="1"/>
          <p:nvPr/>
        </p:nvSpPr>
        <p:spPr>
          <a:xfrm>
            <a:off x="1289050" y="329565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AC6641-0722-3B92-B9F3-C0B9DECFA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167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파이썬 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en-US" altLang="ko-KR" b="1" dirty="0" err="1">
                <a:solidFill>
                  <a:srgbClr val="0000FF"/>
                </a:solidFill>
              </a:rPr>
              <a:t>Colab</a:t>
            </a:r>
            <a:r>
              <a:rPr lang="en-US" altLang="ko-KR" b="1" dirty="0">
                <a:solidFill>
                  <a:srgbClr val="0000FF"/>
                </a:solidFill>
              </a:rPr>
              <a:t>) </a:t>
            </a:r>
            <a:r>
              <a:rPr lang="ko-KR" altLang="en-US" b="1" dirty="0">
                <a:solidFill>
                  <a:srgbClr val="0000FF"/>
                </a:solidFill>
              </a:rPr>
              <a:t>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dirty="0"/>
              <a:t>예제 </a:t>
            </a:r>
            <a:r>
              <a:rPr lang="en-US" altLang="ko-KR" dirty="0"/>
              <a:t>1) Hello World!</a:t>
            </a:r>
            <a:r>
              <a:rPr lang="ko-KR" altLang="en-US" dirty="0"/>
              <a:t> 출력하기</a:t>
            </a:r>
            <a:endParaRPr lang="en-US" altLang="ko-KR" dirty="0"/>
          </a:p>
          <a:p>
            <a:pPr lvl="2"/>
            <a:r>
              <a:rPr lang="en-US" altLang="ko-KR" dirty="0"/>
              <a:t>3. </a:t>
            </a:r>
            <a:r>
              <a:rPr lang="ko-KR" altLang="en-US" dirty="0"/>
              <a:t>결과 확인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2501EF-B06C-F683-5442-2360EF55B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0"/>
            <a:ext cx="6877050" cy="34864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F0C9135-5D20-3EE9-98E6-D2B5C08DD671}"/>
              </a:ext>
            </a:extLst>
          </p:cNvPr>
          <p:cNvSpPr/>
          <p:nvPr/>
        </p:nvSpPr>
        <p:spPr>
          <a:xfrm>
            <a:off x="1397000" y="3244850"/>
            <a:ext cx="660400" cy="184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8B1AFA-5AFB-AF64-EC6C-970DA25F8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0388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파이썬 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en-US" altLang="ko-KR" b="1" dirty="0" err="1">
                <a:solidFill>
                  <a:srgbClr val="0000FF"/>
                </a:solidFill>
              </a:rPr>
              <a:t>Colab</a:t>
            </a:r>
            <a:r>
              <a:rPr lang="en-US" altLang="ko-KR" b="1" dirty="0">
                <a:solidFill>
                  <a:srgbClr val="0000FF"/>
                </a:solidFill>
              </a:rPr>
              <a:t>) </a:t>
            </a:r>
            <a:r>
              <a:rPr lang="ko-KR" altLang="en-US" b="1" dirty="0">
                <a:solidFill>
                  <a:srgbClr val="0000FF"/>
                </a:solidFill>
              </a:rPr>
              <a:t>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dirty="0"/>
              <a:t>예제 </a:t>
            </a:r>
            <a:r>
              <a:rPr lang="en-US" altLang="ko-KR" dirty="0"/>
              <a:t>2) </a:t>
            </a:r>
            <a:r>
              <a:rPr lang="ko-KR" altLang="en-US" dirty="0"/>
              <a:t>자신의</a:t>
            </a:r>
            <a:r>
              <a:rPr lang="en-US" altLang="ko-KR" dirty="0"/>
              <a:t> </a:t>
            </a:r>
            <a:r>
              <a:rPr lang="ko-KR" altLang="en-US" dirty="0"/>
              <a:t>학번과 이름 출력하기</a:t>
            </a:r>
            <a:endParaRPr lang="en-US" altLang="ko-KR" dirty="0"/>
          </a:p>
          <a:p>
            <a:pPr lvl="2"/>
            <a:r>
              <a:rPr lang="en-US" altLang="ko-KR" dirty="0"/>
              <a:t>1. </a:t>
            </a:r>
            <a:r>
              <a:rPr lang="ko-KR" altLang="en-US" dirty="0"/>
              <a:t>텍스트 부분 추가하기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2FC90D1-353A-1694-3F3F-241DCBD85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0"/>
            <a:ext cx="6877050" cy="348648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C39750-8648-782E-CE8E-8AF4F69AE8A9}"/>
              </a:ext>
            </a:extLst>
          </p:cNvPr>
          <p:cNvSpPr/>
          <p:nvPr/>
        </p:nvSpPr>
        <p:spPr>
          <a:xfrm>
            <a:off x="1600200" y="2851150"/>
            <a:ext cx="342900" cy="10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CC15D6-8E62-C692-C6D7-06C55DA929A0}"/>
              </a:ext>
            </a:extLst>
          </p:cNvPr>
          <p:cNvSpPr txBox="1"/>
          <p:nvPr/>
        </p:nvSpPr>
        <p:spPr>
          <a:xfrm>
            <a:off x="1934885" y="274806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1D477-F34D-7CA7-98E4-C5156C3FD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032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파이썬 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en-US" altLang="ko-KR" b="1" dirty="0" err="1">
                <a:solidFill>
                  <a:srgbClr val="0000FF"/>
                </a:solidFill>
              </a:rPr>
              <a:t>Colab</a:t>
            </a:r>
            <a:r>
              <a:rPr lang="en-US" altLang="ko-KR" b="1" dirty="0">
                <a:solidFill>
                  <a:srgbClr val="0000FF"/>
                </a:solidFill>
              </a:rPr>
              <a:t>) </a:t>
            </a:r>
            <a:r>
              <a:rPr lang="ko-KR" altLang="en-US" b="1" dirty="0">
                <a:solidFill>
                  <a:srgbClr val="0000FF"/>
                </a:solidFill>
              </a:rPr>
              <a:t>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dirty="0"/>
              <a:t>예제 </a:t>
            </a:r>
            <a:r>
              <a:rPr lang="en-US" altLang="ko-KR" dirty="0"/>
              <a:t>2) </a:t>
            </a:r>
            <a:r>
              <a:rPr lang="ko-KR" altLang="en-US" dirty="0"/>
              <a:t>자신의</a:t>
            </a:r>
            <a:r>
              <a:rPr lang="en-US" altLang="ko-KR" dirty="0"/>
              <a:t> </a:t>
            </a:r>
            <a:r>
              <a:rPr lang="ko-KR" altLang="en-US" dirty="0"/>
              <a:t>학번과 이름 출력하기</a:t>
            </a:r>
            <a:endParaRPr lang="en-US" altLang="ko-KR" dirty="0"/>
          </a:p>
          <a:p>
            <a:pPr lvl="2"/>
            <a:r>
              <a:rPr lang="en-US" altLang="ko-KR" dirty="0"/>
              <a:t>2. </a:t>
            </a:r>
            <a:r>
              <a:rPr lang="ko-KR" altLang="en-US" dirty="0"/>
              <a:t>텍스트 </a:t>
            </a:r>
            <a:r>
              <a:rPr lang="en-US" altLang="ko-KR" dirty="0"/>
              <a:t>(‘</a:t>
            </a:r>
            <a:r>
              <a:rPr lang="ko-KR" altLang="en-US" dirty="0"/>
              <a:t>예제</a:t>
            </a:r>
            <a:r>
              <a:rPr lang="en-US" altLang="ko-KR" dirty="0"/>
              <a:t>2: </a:t>
            </a:r>
            <a:r>
              <a:rPr lang="ko-KR" altLang="en-US" dirty="0"/>
              <a:t>학번과 이름 출력하기</a:t>
            </a:r>
            <a:r>
              <a:rPr lang="en-US" altLang="ko-KR" dirty="0"/>
              <a:t>’)</a:t>
            </a:r>
            <a:r>
              <a:rPr lang="ko-KR" altLang="en-US" dirty="0"/>
              <a:t> 추가하기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D71162-17D6-75B6-7399-53189C758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0"/>
            <a:ext cx="6877050" cy="34864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6DE6ECC-8095-9BC6-879D-762C737FC225}"/>
              </a:ext>
            </a:extLst>
          </p:cNvPr>
          <p:cNvSpPr/>
          <p:nvPr/>
        </p:nvSpPr>
        <p:spPr>
          <a:xfrm>
            <a:off x="1384300" y="3067050"/>
            <a:ext cx="1200150" cy="318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E6CC8F-DD45-1586-7544-E7F1AAE52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02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6EC848F-613A-E356-572D-E8B271E76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0"/>
            <a:ext cx="6877050" cy="34864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파이썬 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en-US" altLang="ko-KR" b="1" dirty="0" err="1">
                <a:solidFill>
                  <a:srgbClr val="0000FF"/>
                </a:solidFill>
              </a:rPr>
              <a:t>Colab</a:t>
            </a:r>
            <a:r>
              <a:rPr lang="en-US" altLang="ko-KR" b="1" dirty="0">
                <a:solidFill>
                  <a:srgbClr val="0000FF"/>
                </a:solidFill>
              </a:rPr>
              <a:t>) </a:t>
            </a:r>
            <a:r>
              <a:rPr lang="ko-KR" altLang="en-US" b="1" dirty="0">
                <a:solidFill>
                  <a:srgbClr val="0000FF"/>
                </a:solidFill>
              </a:rPr>
              <a:t>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358775" lvl="1" indent="-179388"/>
            <a:r>
              <a:rPr lang="ko-KR" altLang="en-US" sz="1800" dirty="0"/>
              <a:t>예제 </a:t>
            </a:r>
            <a:r>
              <a:rPr lang="en-US" altLang="ko-KR" sz="1800" dirty="0"/>
              <a:t>2) </a:t>
            </a:r>
            <a:r>
              <a:rPr lang="ko-KR" altLang="en-US" sz="1800" dirty="0"/>
              <a:t>자신의</a:t>
            </a:r>
            <a:r>
              <a:rPr lang="en-US" altLang="ko-KR" sz="1800" dirty="0"/>
              <a:t> </a:t>
            </a:r>
            <a:r>
              <a:rPr lang="ko-KR" altLang="en-US" sz="1800" dirty="0"/>
              <a:t>학번과 이름 출력하기</a:t>
            </a:r>
            <a:endParaRPr lang="en-US" altLang="ko-KR" sz="1800" dirty="0"/>
          </a:p>
          <a:p>
            <a:pPr marL="538163" lvl="2" indent="-179388"/>
            <a:r>
              <a:rPr lang="en-US" altLang="ko-KR" sz="1800" dirty="0"/>
              <a:t>3. </a:t>
            </a:r>
            <a:r>
              <a:rPr lang="ko-KR" altLang="en-US" sz="1800" dirty="0"/>
              <a:t>코드 셀 추가하고 코드 입력하기</a:t>
            </a:r>
            <a:endParaRPr lang="en-US" altLang="ko-KR" sz="18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0894D1-56D6-7C9C-CAD6-D8AE20AF6909}"/>
              </a:ext>
            </a:extLst>
          </p:cNvPr>
          <p:cNvSpPr/>
          <p:nvPr/>
        </p:nvSpPr>
        <p:spPr>
          <a:xfrm>
            <a:off x="4289139" y="3374083"/>
            <a:ext cx="311727" cy="135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A42A6F-49C9-C001-4CEB-DDD7BE16CEC7}"/>
              </a:ext>
            </a:extLst>
          </p:cNvPr>
          <p:cNvSpPr txBox="1"/>
          <p:nvPr/>
        </p:nvSpPr>
        <p:spPr>
          <a:xfrm>
            <a:off x="4353712" y="3497344"/>
            <a:ext cx="494308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3C31AC-941E-2D1A-B44F-C3A84B5EBC1E}"/>
              </a:ext>
            </a:extLst>
          </p:cNvPr>
          <p:cNvSpPr/>
          <p:nvPr/>
        </p:nvSpPr>
        <p:spPr>
          <a:xfrm>
            <a:off x="1545939" y="3497344"/>
            <a:ext cx="955961" cy="135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4CB4C5-38C1-78B8-383C-0087677DF987}"/>
              </a:ext>
            </a:extLst>
          </p:cNvPr>
          <p:cNvSpPr txBox="1"/>
          <p:nvPr/>
        </p:nvSpPr>
        <p:spPr>
          <a:xfrm>
            <a:off x="2457489" y="3429000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7D24AF-757C-1446-50D3-C47E81E17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115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파이썬 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en-US" altLang="ko-KR" b="1" dirty="0" err="1">
                <a:solidFill>
                  <a:srgbClr val="0000FF"/>
                </a:solidFill>
              </a:rPr>
              <a:t>Colab</a:t>
            </a:r>
            <a:r>
              <a:rPr lang="en-US" altLang="ko-KR" b="1" dirty="0">
                <a:solidFill>
                  <a:srgbClr val="0000FF"/>
                </a:solidFill>
              </a:rPr>
              <a:t>) </a:t>
            </a:r>
            <a:r>
              <a:rPr lang="ko-KR" altLang="en-US" b="1" dirty="0">
                <a:solidFill>
                  <a:srgbClr val="0000FF"/>
                </a:solidFill>
              </a:rPr>
              <a:t>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358775" lvl="1" indent="-179388"/>
            <a:r>
              <a:rPr lang="ko-KR" altLang="en-US" sz="1800" dirty="0"/>
              <a:t>예제 </a:t>
            </a:r>
            <a:r>
              <a:rPr lang="en-US" altLang="ko-KR" sz="1800" dirty="0"/>
              <a:t>2) </a:t>
            </a:r>
            <a:r>
              <a:rPr lang="ko-KR" altLang="en-US" sz="1800" dirty="0"/>
              <a:t>자신의</a:t>
            </a:r>
            <a:r>
              <a:rPr lang="en-US" altLang="ko-KR" sz="1800" dirty="0"/>
              <a:t> </a:t>
            </a:r>
            <a:r>
              <a:rPr lang="ko-KR" altLang="en-US" sz="1800" dirty="0"/>
              <a:t>학번과 이름 출력하기</a:t>
            </a:r>
            <a:endParaRPr lang="en-US" altLang="ko-KR" sz="1800" dirty="0"/>
          </a:p>
          <a:p>
            <a:pPr lvl="2"/>
            <a:r>
              <a:rPr lang="en-US" altLang="ko-KR" dirty="0"/>
              <a:t>4. </a:t>
            </a:r>
            <a:r>
              <a:rPr lang="ko-KR" altLang="en-US" dirty="0"/>
              <a:t>텍스트 셀 추가하고 </a:t>
            </a:r>
            <a:r>
              <a:rPr lang="ko-KR" altLang="en-US" dirty="0" err="1"/>
              <a:t>내용입력하기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4EFF2F-5AC2-4F48-E3FE-FCB42A0F6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0"/>
            <a:ext cx="6877050" cy="34864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0DCB239-EF48-3212-D4BB-398E8B7DF0CA}"/>
              </a:ext>
            </a:extLst>
          </p:cNvPr>
          <p:cNvSpPr/>
          <p:nvPr/>
        </p:nvSpPr>
        <p:spPr>
          <a:xfrm>
            <a:off x="4708239" y="3831283"/>
            <a:ext cx="311727" cy="135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698AC-CB84-1B95-7049-86312F82D19D}"/>
              </a:ext>
            </a:extLst>
          </p:cNvPr>
          <p:cNvSpPr txBox="1"/>
          <p:nvPr/>
        </p:nvSpPr>
        <p:spPr>
          <a:xfrm>
            <a:off x="4772812" y="3954544"/>
            <a:ext cx="494308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A0D70D-5E45-DE0B-3778-7BC646EC61B5}"/>
              </a:ext>
            </a:extLst>
          </p:cNvPr>
          <p:cNvSpPr/>
          <p:nvPr/>
        </p:nvSpPr>
        <p:spPr>
          <a:xfrm>
            <a:off x="1379830" y="4094244"/>
            <a:ext cx="955961" cy="236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D6E42-0D41-3794-C04B-693D594377BF}"/>
              </a:ext>
            </a:extLst>
          </p:cNvPr>
          <p:cNvSpPr txBox="1"/>
          <p:nvPr/>
        </p:nvSpPr>
        <p:spPr>
          <a:xfrm>
            <a:off x="2291380" y="4025900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50574-57EF-1021-767D-CB901192F4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89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44A65C-D127-DDCA-5E42-822C44D46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0"/>
            <a:ext cx="6877050" cy="34864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파이썬 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en-US" altLang="ko-KR" b="1" dirty="0" err="1">
                <a:solidFill>
                  <a:srgbClr val="0000FF"/>
                </a:solidFill>
              </a:rPr>
              <a:t>Colab</a:t>
            </a:r>
            <a:r>
              <a:rPr lang="en-US" altLang="ko-KR" b="1" dirty="0">
                <a:solidFill>
                  <a:srgbClr val="0000FF"/>
                </a:solidFill>
              </a:rPr>
              <a:t>) </a:t>
            </a:r>
            <a:r>
              <a:rPr lang="ko-KR" altLang="en-US" b="1" dirty="0">
                <a:solidFill>
                  <a:srgbClr val="0000FF"/>
                </a:solidFill>
              </a:rPr>
              <a:t>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358775" lvl="1" indent="-179388">
              <a:tabLst>
                <a:tab pos="358775" algn="l"/>
              </a:tabLst>
            </a:pPr>
            <a:r>
              <a:rPr lang="ko-KR" altLang="en-US" sz="1800" dirty="0"/>
              <a:t>예제 </a:t>
            </a:r>
            <a:r>
              <a:rPr lang="en-US" altLang="ko-KR" sz="1800" dirty="0"/>
              <a:t>2) </a:t>
            </a:r>
            <a:r>
              <a:rPr lang="ko-KR" altLang="en-US" sz="1800" dirty="0"/>
              <a:t>자신의</a:t>
            </a:r>
            <a:r>
              <a:rPr lang="en-US" altLang="ko-KR" sz="1800" dirty="0"/>
              <a:t> </a:t>
            </a:r>
            <a:r>
              <a:rPr lang="ko-KR" altLang="en-US" sz="1800" dirty="0"/>
              <a:t>학번과 이름 출력하기</a:t>
            </a:r>
            <a:endParaRPr lang="en-US" altLang="ko-KR" sz="1800" dirty="0"/>
          </a:p>
          <a:p>
            <a:pPr lvl="2"/>
            <a:r>
              <a:rPr lang="en-US" altLang="ko-KR" dirty="0"/>
              <a:t>5. </a:t>
            </a:r>
            <a:r>
              <a:rPr lang="ko-KR" altLang="en-US" dirty="0"/>
              <a:t>코드 셀 추가하고 명령어 입력하기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DCB239-EF48-3212-D4BB-398E8B7DF0CA}"/>
              </a:ext>
            </a:extLst>
          </p:cNvPr>
          <p:cNvSpPr/>
          <p:nvPr/>
        </p:nvSpPr>
        <p:spPr>
          <a:xfrm>
            <a:off x="4308189" y="4117033"/>
            <a:ext cx="311727" cy="135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6698AC-CB84-1B95-7049-86312F82D19D}"/>
              </a:ext>
            </a:extLst>
          </p:cNvPr>
          <p:cNvSpPr txBox="1"/>
          <p:nvPr/>
        </p:nvSpPr>
        <p:spPr>
          <a:xfrm>
            <a:off x="4372762" y="4240294"/>
            <a:ext cx="494308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A0D70D-5E45-DE0B-3778-7BC646EC61B5}"/>
              </a:ext>
            </a:extLst>
          </p:cNvPr>
          <p:cNvSpPr/>
          <p:nvPr/>
        </p:nvSpPr>
        <p:spPr>
          <a:xfrm>
            <a:off x="1538580" y="4164094"/>
            <a:ext cx="955961" cy="236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D6E42-0D41-3794-C04B-693D594377BF}"/>
              </a:ext>
            </a:extLst>
          </p:cNvPr>
          <p:cNvSpPr txBox="1"/>
          <p:nvPr/>
        </p:nvSpPr>
        <p:spPr>
          <a:xfrm>
            <a:off x="2450130" y="4095750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10BF1D-A5FF-491A-8D69-134D2832B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898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파이썬 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en-US" altLang="ko-KR" b="1" dirty="0" err="1">
                <a:solidFill>
                  <a:srgbClr val="0000FF"/>
                </a:solidFill>
              </a:rPr>
              <a:t>Colab</a:t>
            </a:r>
            <a:r>
              <a:rPr lang="en-US" altLang="ko-KR" b="1" dirty="0">
                <a:solidFill>
                  <a:srgbClr val="0000FF"/>
                </a:solidFill>
              </a:rPr>
              <a:t>) </a:t>
            </a:r>
            <a:r>
              <a:rPr lang="ko-KR" altLang="en-US" b="1" dirty="0">
                <a:solidFill>
                  <a:srgbClr val="0000FF"/>
                </a:solidFill>
              </a:rPr>
              <a:t>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예제 </a:t>
            </a:r>
            <a:r>
              <a:rPr lang="en-US" altLang="ko-KR" sz="1800" dirty="0"/>
              <a:t>2) </a:t>
            </a:r>
            <a:r>
              <a:rPr lang="ko-KR" altLang="en-US" sz="1800" dirty="0"/>
              <a:t>자신의</a:t>
            </a:r>
            <a:r>
              <a:rPr lang="en-US" altLang="ko-KR" sz="1800" dirty="0"/>
              <a:t> </a:t>
            </a:r>
            <a:r>
              <a:rPr lang="ko-KR" altLang="en-US" sz="1800" dirty="0"/>
              <a:t>학번과 이름 출력하기</a:t>
            </a:r>
            <a:endParaRPr lang="en-US" altLang="ko-KR" sz="1800" dirty="0"/>
          </a:p>
          <a:p>
            <a:pPr lvl="2"/>
            <a:r>
              <a:rPr lang="en-US" altLang="ko-KR" dirty="0"/>
              <a:t>6. </a:t>
            </a:r>
            <a:r>
              <a:rPr lang="ko-KR" altLang="en-US" dirty="0"/>
              <a:t>실행하기 </a:t>
            </a:r>
            <a:r>
              <a:rPr lang="en-US" altLang="ko-KR" dirty="0"/>
              <a:t>(</a:t>
            </a:r>
            <a:r>
              <a:rPr lang="ko-KR" altLang="en-US" dirty="0"/>
              <a:t>런타임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ko-KR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모두실행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662BE-DB70-EE0B-5EC8-1FEBCBBCC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0"/>
            <a:ext cx="6877050" cy="34864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AEFBC4A-A42B-AF54-C3A0-A7FAB404D632}"/>
              </a:ext>
            </a:extLst>
          </p:cNvPr>
          <p:cNvSpPr/>
          <p:nvPr/>
        </p:nvSpPr>
        <p:spPr>
          <a:xfrm>
            <a:off x="2084680" y="2849644"/>
            <a:ext cx="1172870" cy="122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7F65CA-E22F-6768-2666-E1FD87998908}"/>
              </a:ext>
            </a:extLst>
          </p:cNvPr>
          <p:cNvSpPr txBox="1"/>
          <p:nvPr/>
        </p:nvSpPr>
        <p:spPr>
          <a:xfrm>
            <a:off x="3257550" y="2756833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23C5DC-9707-6AD7-4430-AA42A555F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664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파이썬 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en-US" altLang="ko-KR" b="1" dirty="0" err="1">
                <a:solidFill>
                  <a:srgbClr val="0000FF"/>
                </a:solidFill>
              </a:rPr>
              <a:t>Colab</a:t>
            </a:r>
            <a:r>
              <a:rPr lang="en-US" altLang="ko-KR" b="1" dirty="0">
                <a:solidFill>
                  <a:srgbClr val="0000FF"/>
                </a:solidFill>
              </a:rPr>
              <a:t>) </a:t>
            </a:r>
            <a:r>
              <a:rPr lang="ko-KR" altLang="en-US" b="1" dirty="0">
                <a:solidFill>
                  <a:srgbClr val="0000FF"/>
                </a:solidFill>
              </a:rPr>
              <a:t>소개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예제 </a:t>
            </a:r>
            <a:r>
              <a:rPr lang="en-US" altLang="ko-KR" sz="1800" dirty="0"/>
              <a:t>2) </a:t>
            </a:r>
            <a:r>
              <a:rPr lang="ko-KR" altLang="en-US" sz="1800" dirty="0"/>
              <a:t>자신의</a:t>
            </a:r>
            <a:r>
              <a:rPr lang="en-US" altLang="ko-KR" sz="1800" dirty="0"/>
              <a:t> </a:t>
            </a:r>
            <a:r>
              <a:rPr lang="ko-KR" altLang="en-US" sz="1800" dirty="0"/>
              <a:t>학번과 이름 출력하기</a:t>
            </a:r>
            <a:endParaRPr lang="en-US" altLang="ko-KR" sz="1800" dirty="0"/>
          </a:p>
          <a:p>
            <a:pPr lvl="2"/>
            <a:r>
              <a:rPr lang="en-US" altLang="ko-KR" dirty="0"/>
              <a:t>6. </a:t>
            </a:r>
            <a:r>
              <a:rPr lang="ko-KR" altLang="en-US" dirty="0"/>
              <a:t>결과 확인하기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526C43-C4DE-91C0-7FA4-C72FEC99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0"/>
            <a:ext cx="6877050" cy="34864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FFFE50-C923-2B3F-2D5F-A09E9B8F1F8A}"/>
              </a:ext>
            </a:extLst>
          </p:cNvPr>
          <p:cNvSpPr/>
          <p:nvPr/>
        </p:nvSpPr>
        <p:spPr>
          <a:xfrm>
            <a:off x="1405230" y="3897394"/>
            <a:ext cx="1172870" cy="122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340737-5087-7083-2B59-8A0DA12C154B}"/>
              </a:ext>
            </a:extLst>
          </p:cNvPr>
          <p:cNvSpPr/>
          <p:nvPr/>
        </p:nvSpPr>
        <p:spPr>
          <a:xfrm>
            <a:off x="1405230" y="4545094"/>
            <a:ext cx="1172870" cy="122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F709B-A7A3-B2D1-5B12-6C21BCD97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3800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코딩이란</a:t>
            </a:r>
            <a:r>
              <a:rPr lang="en-US" altLang="ko-KR" b="1" dirty="0">
                <a:solidFill>
                  <a:srgbClr val="FF0000"/>
                </a:solidFill>
              </a:rPr>
              <a:t>?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배우는 프로그래밍 언어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358775" lvl="1" indent="-179388"/>
            <a:r>
              <a:rPr lang="ko-KR" altLang="en-US" dirty="0"/>
              <a:t>스크래치</a:t>
            </a:r>
            <a:r>
              <a:rPr lang="en-US" altLang="ko-KR" dirty="0"/>
              <a:t>: </a:t>
            </a:r>
            <a:r>
              <a:rPr lang="ko-KR" altLang="en-US" dirty="0"/>
              <a:t>제어블록기반의  프로그래밍 언어</a:t>
            </a:r>
            <a:endParaRPr lang="en-US" altLang="ko-KR" dirty="0"/>
          </a:p>
          <a:p>
            <a:pPr marL="358775" lvl="1" indent="-179388"/>
            <a:r>
              <a:rPr lang="ko-KR" altLang="en-US" dirty="0"/>
              <a:t>파이썬</a:t>
            </a:r>
            <a:r>
              <a:rPr lang="en-US" altLang="ko-KR" dirty="0"/>
              <a:t>: </a:t>
            </a:r>
            <a:r>
              <a:rPr lang="ko-KR" altLang="en-US" dirty="0"/>
              <a:t>실행기를 사용하는 고수준 프로그래밍 언어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609158-5994-B1A0-5963-9666A608F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9" y="3429000"/>
            <a:ext cx="4176892" cy="2090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125E51-137E-7B6E-0AD0-A20C185E0C1C}"/>
              </a:ext>
            </a:extLst>
          </p:cNvPr>
          <p:cNvSpPr txBox="1"/>
          <p:nvPr/>
        </p:nvSpPr>
        <p:spPr>
          <a:xfrm>
            <a:off x="104203" y="5626519"/>
            <a:ext cx="457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</a:t>
            </a:r>
            <a:r>
              <a:rPr lang="ko-KR" altLang="en-US" b="1" dirty="0" err="1"/>
              <a:t>스크래치을</a:t>
            </a:r>
            <a:r>
              <a:rPr lang="ko-KR" altLang="en-US" b="1" dirty="0"/>
              <a:t> 위한 스크래치 사이트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386EB3-661D-74F0-C54E-5424B3440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476" y="3424805"/>
            <a:ext cx="4176892" cy="20900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AD2E33-4F9B-BFBA-60F6-C35D4071CCA7}"/>
              </a:ext>
            </a:extLst>
          </p:cNvPr>
          <p:cNvSpPr txBox="1"/>
          <p:nvPr/>
        </p:nvSpPr>
        <p:spPr>
          <a:xfrm>
            <a:off x="5023192" y="5626519"/>
            <a:ext cx="3583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</a:t>
            </a:r>
            <a:r>
              <a:rPr lang="ko-KR" altLang="en-US" b="1" dirty="0" err="1"/>
              <a:t>파이썬을</a:t>
            </a:r>
            <a:r>
              <a:rPr lang="ko-KR" altLang="en-US" b="1" dirty="0"/>
              <a:t> 위한 </a:t>
            </a:r>
            <a:r>
              <a:rPr lang="en-US" altLang="ko-KR" b="1" dirty="0" err="1"/>
              <a:t>colab</a:t>
            </a:r>
            <a:r>
              <a:rPr lang="en-US" altLang="ko-KR" b="1" dirty="0"/>
              <a:t> </a:t>
            </a:r>
            <a:r>
              <a:rPr lang="ko-KR" altLang="en-US" b="1" dirty="0"/>
              <a:t>실행화면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6FDEFF-0C8B-F914-D99A-017FEB16A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69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 err="1">
                <a:solidFill>
                  <a:srgbClr val="0000FF"/>
                </a:solidFill>
              </a:rPr>
              <a:t>파이썬과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  <a:r>
              <a:rPr lang="en-US" altLang="ko-KR" b="1" dirty="0" err="1">
                <a:solidFill>
                  <a:srgbClr val="0000FF"/>
                </a:solidFill>
              </a:rPr>
              <a:t>Colab</a:t>
            </a:r>
            <a:r>
              <a:rPr lang="en-US" altLang="ko-KR" b="1" dirty="0">
                <a:solidFill>
                  <a:srgbClr val="0000FF"/>
                </a:solidFill>
              </a:rPr>
              <a:t> </a:t>
            </a:r>
            <a:r>
              <a:rPr lang="ko-KR" altLang="en-US" b="1" dirty="0">
                <a:solidFill>
                  <a:srgbClr val="0000FF"/>
                </a:solidFill>
              </a:rPr>
              <a:t>특성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358775" lvl="1" indent="-179388"/>
            <a:r>
              <a:rPr lang="ko-KR" altLang="en-US" sz="1800" dirty="0"/>
              <a:t>파이썬</a:t>
            </a:r>
            <a:r>
              <a:rPr lang="en-US" altLang="ko-KR" sz="1800" dirty="0"/>
              <a:t>: </a:t>
            </a:r>
            <a:r>
              <a:rPr lang="ko-KR" altLang="en-US" sz="1800"/>
              <a:t>프로그래밍언어의 한 종류</a:t>
            </a:r>
            <a:endParaRPr lang="en-US" altLang="ko-KR" sz="1800" dirty="0"/>
          </a:p>
          <a:p>
            <a:pPr marL="358775" lvl="1" indent="-179388"/>
            <a:r>
              <a:rPr lang="en-US" altLang="ko-KR" sz="1800" dirty="0" err="1"/>
              <a:t>Colab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파이썬을</a:t>
            </a:r>
            <a:r>
              <a:rPr lang="ko-KR" altLang="en-US" sz="1800" dirty="0"/>
              <a:t> 이용하여 컴퓨터에게 명령을 내릴 수 있는 프로그램</a:t>
            </a:r>
            <a:endParaRPr lang="en-US" altLang="ko-KR" sz="1800" dirty="0"/>
          </a:p>
          <a:p>
            <a:pPr marL="538163" lvl="2" indent="-179388"/>
            <a:r>
              <a:rPr lang="ko-KR" altLang="en-US" sz="1800" dirty="0"/>
              <a:t>한 </a:t>
            </a:r>
            <a:r>
              <a:rPr lang="ko-KR" altLang="en-US" sz="1800" dirty="0" err="1"/>
              <a:t>줄씩</a:t>
            </a:r>
            <a:r>
              <a:rPr lang="ko-KR" altLang="en-US" sz="1800" dirty="0"/>
              <a:t> 명령을 내릴 수 있음</a:t>
            </a:r>
            <a:r>
              <a:rPr lang="en-US" altLang="ko-KR" sz="1800" dirty="0"/>
              <a:t>. </a:t>
            </a:r>
          </a:p>
          <a:p>
            <a:pPr marL="538163" lvl="2" indent="-179388"/>
            <a:r>
              <a:rPr lang="ko-KR" altLang="en-US" sz="1800" dirty="0"/>
              <a:t>한 </a:t>
            </a:r>
            <a:r>
              <a:rPr lang="ko-KR" altLang="en-US" sz="1800" dirty="0" err="1"/>
              <a:t>줄씩</a:t>
            </a:r>
            <a:r>
              <a:rPr lang="ko-KR" altLang="en-US" sz="1800" dirty="0"/>
              <a:t> 명령의 결과를 확인할 수 있음</a:t>
            </a:r>
            <a:r>
              <a:rPr lang="en-US" altLang="ko-KR" sz="1800" dirty="0"/>
              <a:t>.</a:t>
            </a:r>
          </a:p>
          <a:p>
            <a:pPr marL="538163" lvl="2" indent="-179388"/>
            <a:r>
              <a:rPr lang="ko-KR" altLang="en-US" sz="1800" dirty="0"/>
              <a:t>긴 코드</a:t>
            </a:r>
            <a:r>
              <a:rPr lang="en-US" altLang="ko-KR" sz="1800" dirty="0"/>
              <a:t>(</a:t>
            </a:r>
            <a:r>
              <a:rPr lang="ko-KR" altLang="en-US" sz="1800" dirty="0"/>
              <a:t>프로그램</a:t>
            </a:r>
            <a:r>
              <a:rPr lang="en-US" altLang="ko-KR" sz="1800" dirty="0"/>
              <a:t>)</a:t>
            </a:r>
            <a:r>
              <a:rPr lang="ko-KR" altLang="en-US" sz="1800" dirty="0"/>
              <a:t>도 어떻게 실행되는지 확인하기 쉬움</a:t>
            </a:r>
            <a:r>
              <a:rPr lang="en-US" altLang="ko-KR" sz="1800" dirty="0"/>
              <a:t>. </a:t>
            </a:r>
          </a:p>
          <a:p>
            <a:pPr marL="538163" lvl="2" indent="-179388"/>
            <a:r>
              <a:rPr lang="ko-KR" altLang="en-US" sz="1800" dirty="0"/>
              <a:t>인터넷을 이용해서 접근이 가능하여 언제 어디서든지 동일한 환경에서 작업이 가능함</a:t>
            </a:r>
            <a:r>
              <a:rPr lang="en-US" altLang="ko-KR" sz="1800" dirty="0"/>
              <a:t>.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38CE4F-1811-AFBE-C569-29BC2E206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751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스크래치 </a:t>
            </a:r>
            <a:r>
              <a:rPr lang="ko-KR" altLang="en-US" b="1" dirty="0" err="1">
                <a:solidFill>
                  <a:srgbClr val="0000FF"/>
                </a:solidFill>
              </a:rPr>
              <a:t>계정만들기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358775" lvl="1" indent="-179388"/>
            <a:r>
              <a:rPr lang="ko-KR" altLang="en-US" sz="1800" dirty="0"/>
              <a:t>스크래치 사이트</a:t>
            </a:r>
            <a:r>
              <a:rPr lang="en-US" altLang="ko-KR" sz="1800" dirty="0"/>
              <a:t>(</a:t>
            </a:r>
            <a:r>
              <a:rPr lang="en-US" altLang="ko-KR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https://scratch.mit.edu/</a:t>
            </a:r>
            <a:r>
              <a:rPr lang="en-US" altLang="ko-KR" sz="1800" dirty="0"/>
              <a:t>) </a:t>
            </a:r>
            <a:r>
              <a:rPr lang="ko-KR" altLang="en-US" sz="1800" dirty="0"/>
              <a:t>접속하기</a:t>
            </a:r>
            <a:endParaRPr lang="en-US" altLang="ko-KR" sz="1800" dirty="0"/>
          </a:p>
          <a:p>
            <a:pPr marL="358775" lvl="1" indent="-179388"/>
            <a:r>
              <a:rPr lang="ko-KR" altLang="en-US" sz="1800" dirty="0"/>
              <a:t>스크래치 가입 </a:t>
            </a:r>
            <a:r>
              <a:rPr lang="ko-KR" altLang="en-US" sz="1800" dirty="0" err="1"/>
              <a:t>클릭후</a:t>
            </a:r>
            <a:endParaRPr lang="en-US" altLang="ko-KR" sz="18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530A94C-1F23-E437-6ED1-EB4D17AA9C12}"/>
              </a:ext>
            </a:extLst>
          </p:cNvPr>
          <p:cNvGrpSpPr/>
          <p:nvPr/>
        </p:nvGrpSpPr>
        <p:grpSpPr>
          <a:xfrm>
            <a:off x="1150681" y="2562065"/>
            <a:ext cx="6860684" cy="3484605"/>
            <a:chOff x="1150681" y="2234610"/>
            <a:chExt cx="6860684" cy="348460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D46EA59-A84B-0651-A756-FB786F07F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9189"/>
            <a:stretch/>
          </p:blipFill>
          <p:spPr>
            <a:xfrm>
              <a:off x="1150681" y="2234610"/>
              <a:ext cx="6860684" cy="348460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8BC2D4A-624C-DF40-F5C4-F63C5B0E17CA}"/>
                </a:ext>
              </a:extLst>
            </p:cNvPr>
            <p:cNvSpPr/>
            <p:nvPr/>
          </p:nvSpPr>
          <p:spPr>
            <a:xfrm>
              <a:off x="5356654" y="2234610"/>
              <a:ext cx="308919" cy="1440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58F6C1-E649-D177-CD4F-E8246A694A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987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스크래치 </a:t>
            </a:r>
            <a:r>
              <a:rPr lang="ko-KR" altLang="en-US" b="1" dirty="0" err="1">
                <a:solidFill>
                  <a:srgbClr val="0000FF"/>
                </a:solidFill>
              </a:rPr>
              <a:t>계정만들기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358775" lvl="1" indent="-179388"/>
            <a:r>
              <a:rPr lang="ko-KR" altLang="en-US" sz="1800" dirty="0"/>
              <a:t>사용자 이름</a:t>
            </a:r>
            <a:r>
              <a:rPr lang="en-US" altLang="ko-KR" sz="1800" dirty="0"/>
              <a:t>(ID) </a:t>
            </a:r>
            <a:r>
              <a:rPr lang="ko-KR" altLang="en-US" sz="1800" dirty="0"/>
              <a:t>와 비밀 번호 </a:t>
            </a:r>
            <a:r>
              <a:rPr lang="ko-KR" altLang="en-US" sz="1800" dirty="0" err="1"/>
              <a:t>설정후</a:t>
            </a:r>
            <a:r>
              <a:rPr lang="ko-KR" altLang="en-US" sz="1800" dirty="0"/>
              <a:t>  다음 클릭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68E937-4EC3-F12B-BB92-F00FDDF54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82" y="2562065"/>
            <a:ext cx="6860684" cy="34803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BE4F3C-19E8-CB2B-5767-09CD16F1599B}"/>
              </a:ext>
            </a:extLst>
          </p:cNvPr>
          <p:cNvSpPr txBox="1"/>
          <p:nvPr/>
        </p:nvSpPr>
        <p:spPr>
          <a:xfrm>
            <a:off x="4259747" y="3299711"/>
            <a:ext cx="642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</a:rPr>
              <a:t>ID</a:t>
            </a:r>
            <a:r>
              <a:rPr lang="ko-KR" altLang="en-US" sz="1000" dirty="0">
                <a:solidFill>
                  <a:srgbClr val="FF0000"/>
                </a:solidFill>
              </a:rPr>
              <a:t>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CF002B-FB24-1A66-9873-959901881737}"/>
              </a:ext>
            </a:extLst>
          </p:cNvPr>
          <p:cNvSpPr txBox="1"/>
          <p:nvPr/>
        </p:nvSpPr>
        <p:spPr>
          <a:xfrm>
            <a:off x="4017123" y="3554280"/>
            <a:ext cx="1127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비밀번호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45B35F-625A-80B1-44BE-9C36595B8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674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스크래치 </a:t>
            </a:r>
            <a:r>
              <a:rPr lang="ko-KR" altLang="en-US" b="1" dirty="0" err="1">
                <a:solidFill>
                  <a:srgbClr val="0000FF"/>
                </a:solidFill>
              </a:rPr>
              <a:t>계정만들기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358775" lvl="1" indent="-179388"/>
            <a:r>
              <a:rPr lang="ko-KR" altLang="en-US" sz="1800" dirty="0"/>
              <a:t>국가</a:t>
            </a:r>
            <a:r>
              <a:rPr lang="en-US" altLang="ko-KR" sz="1800" dirty="0"/>
              <a:t> (Korea, Republic of) </a:t>
            </a:r>
            <a:r>
              <a:rPr lang="ko-KR" altLang="en-US" sz="1800" dirty="0"/>
              <a:t>선택 후</a:t>
            </a:r>
            <a:r>
              <a:rPr lang="en-US" altLang="ko-KR" sz="1800" dirty="0"/>
              <a:t>,</a:t>
            </a:r>
            <a:r>
              <a:rPr lang="ko-KR" altLang="en-US" sz="1800" dirty="0"/>
              <a:t> 다음 클릭</a:t>
            </a:r>
            <a:endParaRPr lang="en-US" altLang="ko-KR" sz="1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9B0E7D-3360-C5F9-BACC-F5C4586F2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0"/>
            <a:ext cx="6877050" cy="34864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DFDA34-7F12-2930-4FE8-9A8AD7A84D10}"/>
              </a:ext>
            </a:extLst>
          </p:cNvPr>
          <p:cNvSpPr/>
          <p:nvPr/>
        </p:nvSpPr>
        <p:spPr>
          <a:xfrm>
            <a:off x="4070350" y="3568700"/>
            <a:ext cx="1047750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27BF7C-17F1-AED5-8B46-F61F8F62A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52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스크래치 </a:t>
            </a:r>
            <a:r>
              <a:rPr lang="ko-KR" altLang="en-US" b="1" dirty="0" err="1">
                <a:solidFill>
                  <a:srgbClr val="0000FF"/>
                </a:solidFill>
              </a:rPr>
              <a:t>계정만들기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358775" lvl="1" indent="-179388"/>
            <a:r>
              <a:rPr lang="ko-KR" altLang="en-US" sz="1800" dirty="0"/>
              <a:t>태어난 년도와 월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다음 클릭</a:t>
            </a: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AFDFA2-A87A-6E72-2E32-0A187278F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0"/>
            <a:ext cx="6877050" cy="348648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19F49BB-D6BF-02C6-3D46-53CC4B85E131}"/>
              </a:ext>
            </a:extLst>
          </p:cNvPr>
          <p:cNvSpPr/>
          <p:nvPr/>
        </p:nvSpPr>
        <p:spPr>
          <a:xfrm>
            <a:off x="4027488" y="3503468"/>
            <a:ext cx="1082675" cy="219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481722-44B5-16EF-688B-A8323288A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439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소개 및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000FF"/>
                </a:solidFill>
              </a:rPr>
              <a:t>스크래치 </a:t>
            </a:r>
            <a:r>
              <a:rPr lang="ko-KR" altLang="en-US" b="1" dirty="0" err="1">
                <a:solidFill>
                  <a:srgbClr val="0000FF"/>
                </a:solidFill>
              </a:rPr>
              <a:t>계정만들기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358775" lvl="1" indent="-179388"/>
            <a:r>
              <a:rPr lang="ko-KR" altLang="en-US" sz="1800" dirty="0"/>
              <a:t>자신의 성별을 </a:t>
            </a:r>
            <a:r>
              <a:rPr lang="ko-KR" altLang="en-US" sz="1800" dirty="0" err="1"/>
              <a:t>입력후</a:t>
            </a:r>
            <a:r>
              <a:rPr lang="ko-KR" altLang="en-US" sz="1800" dirty="0"/>
              <a:t> 다음 클릭</a:t>
            </a:r>
            <a:endParaRPr lang="en-US" altLang="ko-KR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FF93FB-D13D-2F4A-F81A-87680A24E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1"/>
            <a:ext cx="6877050" cy="34864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19F49BB-D6BF-02C6-3D46-53CC4B85E131}"/>
              </a:ext>
            </a:extLst>
          </p:cNvPr>
          <p:cNvSpPr/>
          <p:nvPr/>
        </p:nvSpPr>
        <p:spPr>
          <a:xfrm>
            <a:off x="4089401" y="3162300"/>
            <a:ext cx="984250" cy="781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49B615-F094-4684-2F70-5D8DE6A75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8962E5-C5D6-417C-9423-B093B04DA537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4575968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5476</TotalTime>
  <Words>976</Words>
  <Application>Microsoft Office PowerPoint</Application>
  <PresentationFormat>화면 슬라이드 쇼(4:3)</PresentationFormat>
  <Paragraphs>236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맑은 고딕</vt:lpstr>
      <vt:lpstr>Abadi</vt:lpstr>
      <vt:lpstr>Arial</vt:lpstr>
      <vt:lpstr>Calibri</vt:lpstr>
      <vt:lpstr>Gill Sans MT</vt:lpstr>
      <vt:lpstr>Wingdings</vt:lpstr>
      <vt:lpstr>갤러리</vt:lpstr>
      <vt:lpstr>   2. 스크래치와 파이썬 프로그래밍 기초 실습</vt:lpstr>
      <vt:lpstr>개요</vt:lpstr>
      <vt:lpstr>코딩이란?</vt:lpstr>
      <vt:lpstr>코딩이란?</vt:lpstr>
      <vt:lpstr>스크래치 소개 및 특성</vt:lpstr>
      <vt:lpstr>스크래치 소개 및 특성</vt:lpstr>
      <vt:lpstr>스크래치 소개 및 특성</vt:lpstr>
      <vt:lpstr>스크래치 소개 및 특성</vt:lpstr>
      <vt:lpstr>스크래치 소개 및 특성</vt:lpstr>
      <vt:lpstr>스크래치 소개 및 특성</vt:lpstr>
      <vt:lpstr>스크래치 소개 및 특성</vt:lpstr>
      <vt:lpstr>스크래치 소개 및 특성</vt:lpstr>
      <vt:lpstr>스크래치 소개 및 특성</vt:lpstr>
      <vt:lpstr>스크래치 소개 및 특성</vt:lpstr>
      <vt:lpstr>스크래치 소개 및 특성</vt:lpstr>
      <vt:lpstr>스크래치 소개 및 특성</vt:lpstr>
      <vt:lpstr>스크래치 소개 및 특성</vt:lpstr>
      <vt:lpstr>스크래치 소개 및 특성</vt:lpstr>
      <vt:lpstr>스크래치 소개 및 특성</vt:lpstr>
      <vt:lpstr>스크래치 소개 및 특성</vt:lpstr>
      <vt:lpstr>스크래치 소개 및 특성</vt:lpstr>
      <vt:lpstr>스크래치 소개 및 특성</vt:lpstr>
      <vt:lpstr>스크래치 소개 및 특성</vt:lpstr>
      <vt:lpstr>스크래치 소개 및 특성</vt:lpstr>
      <vt:lpstr>스크래치 소개 및 특성</vt:lpstr>
      <vt:lpstr>파이썬 소개 및 특성</vt:lpstr>
      <vt:lpstr>파이썬 소개 및 특성</vt:lpstr>
      <vt:lpstr>파이썬 소개 및 특성</vt:lpstr>
      <vt:lpstr>파이썬 소개 및 특성</vt:lpstr>
      <vt:lpstr>파이썬 소개 및 특성</vt:lpstr>
      <vt:lpstr>파이썬 소개 및 특성</vt:lpstr>
      <vt:lpstr>파이썬 소개 및 특성</vt:lpstr>
      <vt:lpstr>파이썬 소개 및 특성</vt:lpstr>
      <vt:lpstr>파이썬 소개 및 특성</vt:lpstr>
      <vt:lpstr>파이썬 소개 및 특성</vt:lpstr>
      <vt:lpstr>파이썬 소개 및 특성</vt:lpstr>
      <vt:lpstr>파이썬 소개 및 특성</vt:lpstr>
      <vt:lpstr>파이썬 소개 및 특성</vt:lpstr>
      <vt:lpstr>파이썬 소개 및 특성</vt:lpstr>
      <vt:lpstr>파이썬 소개 및 특성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1. 컴퓨터 프로그래밍</dc:title>
  <dc:creator>심규성</dc:creator>
  <cp:lastModifiedBy>심규성</cp:lastModifiedBy>
  <cp:revision>231</cp:revision>
  <dcterms:created xsi:type="dcterms:W3CDTF">2023-01-11T09:27:42Z</dcterms:created>
  <dcterms:modified xsi:type="dcterms:W3CDTF">2023-12-01T08:10:57Z</dcterms:modified>
</cp:coreProperties>
</file>